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2" r:id="rId1"/>
  </p:sldMasterIdLst>
  <p:notesMasterIdLst>
    <p:notesMasterId r:id="rId16"/>
  </p:notesMasterIdLst>
  <p:sldIdLst>
    <p:sldId id="258" r:id="rId2"/>
    <p:sldId id="264" r:id="rId3"/>
    <p:sldId id="268" r:id="rId4"/>
    <p:sldId id="269" r:id="rId5"/>
    <p:sldId id="270" r:id="rId6"/>
    <p:sldId id="271" r:id="rId7"/>
    <p:sldId id="272" r:id="rId8"/>
    <p:sldId id="273" r:id="rId9"/>
    <p:sldId id="274" r:id="rId10"/>
    <p:sldId id="275" r:id="rId11"/>
    <p:sldId id="276" r:id="rId12"/>
    <p:sldId id="277" r:id="rId13"/>
    <p:sldId id="278" r:id="rId14"/>
    <p:sldId id="279" r:id="rId1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7F3F4"/>
          </a:solidFill>
        </a:fill>
      </a:tcStyle>
    </a:wholeTbl>
    <a:band2H>
      <a:tcTxStyle/>
      <a:tcStyle>
        <a:tcBdr/>
        <a:fill>
          <a:solidFill>
            <a:srgbClr val="F3F9FA"/>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36" y="-84"/>
      </p:cViewPr>
      <p:guideLst>
        <p:guide orient="horz" pos="2160"/>
        <p:guide pos="3840"/>
      </p:guideLst>
    </p:cSldViewPr>
  </p:slideViewPr>
  <p:notesTextViewPr>
    <p:cViewPr>
      <p:scale>
        <a:sx n="1" d="1"/>
        <a:sy n="1" d="1"/>
      </p:scale>
      <p:origin x="0" y="0"/>
    </p:cViewPr>
  </p:notesTextViewPr>
  <p:notesViewPr>
    <p:cSldViewPr snapToGrid="0">
      <p:cViewPr varScale="1">
        <p:scale>
          <a:sx n="88" d="100"/>
          <a:sy n="88" d="100"/>
        </p:scale>
        <p:origin x="296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
</file>

<file path=ppt/media/image10.png>
</file>

<file path=ppt/media/image11.png>
</file>

<file path=ppt/media/image12.png>
</file>

<file path=ppt/media/image2.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 name="Shape 21"/>
          <p:cNvSpPr>
            <a:spLocks noGrp="1" noRot="1" noChangeAspect="1"/>
          </p:cNvSpPr>
          <p:nvPr>
            <p:ph type="sldImg"/>
          </p:nvPr>
        </p:nvSpPr>
        <p:spPr>
          <a:xfrm>
            <a:off x="381000" y="685800"/>
            <a:ext cx="6096000" cy="3429000"/>
          </a:xfrm>
          <a:prstGeom prst="rect">
            <a:avLst/>
          </a:prstGeom>
        </p:spPr>
        <p:txBody>
          <a:bodyPr/>
          <a:lstStyle/>
          <a:p>
            <a:endParaRPr/>
          </a:p>
        </p:txBody>
      </p:sp>
      <p:sp>
        <p:nvSpPr>
          <p:cNvPr id="22" name="Shape 22"/>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893735576"/>
      </p:ext>
    </p:extLst>
  </p:cSld>
  <p:clrMap bg1="lt1" tx1="dk1" bg2="lt2" tx2="dk2" accent1="accent1" accent2="accent2" accent3="accent3" accent4="accent4" accent5="accent5" accent6="accent6" hlink="hlink" folHlink="folHlink"/>
  <p:notesStyle>
    <a:lvl1pPr latinLnBrk="0">
      <a:spcBef>
        <a:spcPts val="400"/>
      </a:spcBef>
      <a:defRPr sz="1200">
        <a:latin typeface="+mn-lt"/>
        <a:ea typeface="+mn-ea"/>
        <a:cs typeface="+mn-cs"/>
        <a:sym typeface="Arial"/>
      </a:defRPr>
    </a:lvl1pPr>
    <a:lvl2pPr indent="228600" latinLnBrk="0">
      <a:spcBef>
        <a:spcPts val="400"/>
      </a:spcBef>
      <a:defRPr sz="1200">
        <a:latin typeface="+mn-lt"/>
        <a:ea typeface="+mn-ea"/>
        <a:cs typeface="+mn-cs"/>
        <a:sym typeface="Arial"/>
      </a:defRPr>
    </a:lvl2pPr>
    <a:lvl3pPr indent="457200" latinLnBrk="0">
      <a:spcBef>
        <a:spcPts val="400"/>
      </a:spcBef>
      <a:defRPr sz="1200">
        <a:latin typeface="+mn-lt"/>
        <a:ea typeface="+mn-ea"/>
        <a:cs typeface="+mn-cs"/>
        <a:sym typeface="Arial"/>
      </a:defRPr>
    </a:lvl3pPr>
    <a:lvl4pPr indent="685800" latinLnBrk="0">
      <a:spcBef>
        <a:spcPts val="400"/>
      </a:spcBef>
      <a:defRPr sz="1200">
        <a:latin typeface="+mn-lt"/>
        <a:ea typeface="+mn-ea"/>
        <a:cs typeface="+mn-cs"/>
        <a:sym typeface="Arial"/>
      </a:defRPr>
    </a:lvl4pPr>
    <a:lvl5pPr indent="914400" latinLnBrk="0">
      <a:spcBef>
        <a:spcPts val="400"/>
      </a:spcBef>
      <a:defRPr sz="1200">
        <a:latin typeface="+mn-lt"/>
        <a:ea typeface="+mn-ea"/>
        <a:cs typeface="+mn-cs"/>
        <a:sym typeface="Arial"/>
      </a:defRPr>
    </a:lvl5pPr>
    <a:lvl6pPr indent="1143000" latinLnBrk="0">
      <a:spcBef>
        <a:spcPts val="400"/>
      </a:spcBef>
      <a:defRPr sz="1200">
        <a:latin typeface="+mn-lt"/>
        <a:ea typeface="+mn-ea"/>
        <a:cs typeface="+mn-cs"/>
        <a:sym typeface="Arial"/>
      </a:defRPr>
    </a:lvl6pPr>
    <a:lvl7pPr indent="1371600" latinLnBrk="0">
      <a:spcBef>
        <a:spcPts val="400"/>
      </a:spcBef>
      <a:defRPr sz="1200">
        <a:latin typeface="+mn-lt"/>
        <a:ea typeface="+mn-ea"/>
        <a:cs typeface="+mn-cs"/>
        <a:sym typeface="Arial"/>
      </a:defRPr>
    </a:lvl7pPr>
    <a:lvl8pPr indent="1600200" latinLnBrk="0">
      <a:spcBef>
        <a:spcPts val="400"/>
      </a:spcBef>
      <a:defRPr sz="1200">
        <a:latin typeface="+mn-lt"/>
        <a:ea typeface="+mn-ea"/>
        <a:cs typeface="+mn-cs"/>
        <a:sym typeface="Arial"/>
      </a:defRPr>
    </a:lvl8pPr>
    <a:lvl9pPr indent="1828800" latinLnBrk="0">
      <a:spcBef>
        <a:spcPts val="400"/>
      </a:spcBef>
      <a:defRPr sz="12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reserve="1">
  <p:cSld name="Default">
    <p:spTree>
      <p:nvGrpSpPr>
        <p:cNvPr id="1" name=""/>
        <p:cNvGrpSpPr/>
        <p:nvPr/>
      </p:nvGrpSpPr>
      <p:grpSpPr>
        <a:xfrm>
          <a:off x="0" y="0"/>
          <a:ext cx="0" cy="0"/>
          <a:chOff x="0" y="0"/>
          <a:chExt cx="0" cy="0"/>
        </a:xfrm>
      </p:grpSpPr>
      <p:sp>
        <p:nvSpPr>
          <p:cNvPr id="13" name="矩形"/>
          <p:cNvSpPr txBox="1">
            <a:spLocks noGrp="1"/>
          </p:cNvSpPr>
          <p:nvPr>
            <p:ph type="body" idx="13"/>
          </p:nvPr>
        </p:nvSpPr>
        <p:spPr>
          <a:xfrm>
            <a:off x="635001" y="1587500"/>
            <a:ext cx="10980057" cy="4648200"/>
          </a:xfrm>
          <a:prstGeom prst="rect">
            <a:avLst/>
          </a:prstGeom>
        </p:spPr>
        <p:txBody>
          <a:bodyPr lIns="0" tIns="0" rIns="0" bIns="0">
            <a:normAutofit/>
          </a:bodyPr>
          <a:lstStyle>
            <a:lvl1pPr marL="0" indent="0">
              <a:buSzTx/>
              <a:buNone/>
              <a:defRPr/>
            </a:lvl1pPr>
          </a:lstStyle>
          <a:p>
            <a:pPr marL="0" indent="0">
              <a:buSzTx/>
              <a:buNone/>
            </a:pPr>
            <a:endParaRPr/>
          </a:p>
        </p:txBody>
      </p:sp>
      <p:sp>
        <p:nvSpPr>
          <p:cNvPr id="14" name="矩形"/>
          <p:cNvSpPr txBox="1">
            <a:spLocks noGrp="1"/>
          </p:cNvSpPr>
          <p:nvPr>
            <p:ph type="body" sz="quarter" idx="14"/>
          </p:nvPr>
        </p:nvSpPr>
        <p:spPr>
          <a:xfrm>
            <a:off x="635000" y="533358"/>
            <a:ext cx="6977923" cy="601527"/>
          </a:xfrm>
          <a:prstGeom prst="rect">
            <a:avLst/>
          </a:prstGeom>
        </p:spPr>
        <p:txBody>
          <a:bodyPr>
            <a:normAutofit/>
          </a:bodyPr>
          <a:lstStyle>
            <a:lvl1pPr marL="342900" indent="-342900">
              <a:buSzTx/>
              <a:buNone/>
              <a:defRPr sz="3600" b="1"/>
            </a:lvl1pPr>
          </a:lstStyle>
          <a:p>
            <a:pPr marL="342900" indent="-342900">
              <a:buSzTx/>
              <a:buNone/>
              <a:defRPr sz="3600" b="1"/>
            </a:pPr>
            <a:endParaRPr/>
          </a:p>
        </p:txBody>
      </p:sp>
    </p:spTree>
    <p:extLst>
      <p:ext uri="{BB962C8B-B14F-4D97-AF65-F5344CB8AC3E}">
        <p14:creationId xmlns:p14="http://schemas.microsoft.com/office/powerpoint/2010/main" val="1986279648"/>
      </p:ext>
    </p:extLst>
  </p:cSld>
  <p:clrMapOvr>
    <a:masterClrMapping/>
  </p:clrMapOvr>
  <p:transition spd="med"/>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5" name="正文级别 1…"/>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 xmlns:ma14="http://schemas.microsoft.com/office/mac/drawingml/2011/main" val="1"/>
            </a:ext>
          </a:extLst>
        </p:spPr>
        <p:txBody>
          <a:bodyPr lIns="45719" rIns="45719"/>
          <a:lstStyle/>
          <a:p>
            <a:r>
              <a:rPr smtClean="0"/>
              <a:t>正文级别 </a:t>
            </a:r>
            <a:r>
              <a:t>1</a:t>
            </a:r>
          </a:p>
          <a:p>
            <a:pPr lvl="1"/>
            <a:r>
              <a:rPr smtClean="0"/>
              <a:t>正文级别 </a:t>
            </a:r>
            <a:r>
              <a:t>2</a:t>
            </a:r>
          </a:p>
          <a:p>
            <a:pPr lvl="2"/>
            <a:r>
              <a:t>正文级别 3</a:t>
            </a:r>
          </a:p>
          <a:p>
            <a:pPr lvl="3"/>
            <a:r>
              <a:rPr smtClean="0"/>
              <a:t>正文级别 </a:t>
            </a:r>
            <a:r>
              <a:t>4</a:t>
            </a:r>
          </a:p>
          <a:p>
            <a:pPr lvl="4"/>
            <a:r>
              <a:t>正文级别 5</a:t>
            </a:r>
          </a:p>
        </p:txBody>
      </p:sp>
      <p:pic>
        <p:nvPicPr>
          <p:cNvPr id="2" name="图像" descr="图像"/>
          <p:cNvPicPr>
            <a:picLocks noChangeAspect="1"/>
          </p:cNvPicPr>
          <p:nvPr/>
        </p:nvPicPr>
        <p:blipFill>
          <a:blip r:embed="rId3">
            <a:extLst/>
          </a:blip>
          <a:stretch>
            <a:fillRect/>
          </a:stretch>
        </p:blipFill>
        <p:spPr>
          <a:xfrm>
            <a:off x="8196649" y="287660"/>
            <a:ext cx="3517554" cy="805162"/>
          </a:xfrm>
          <a:prstGeom prst="rect">
            <a:avLst/>
          </a:prstGeom>
          <a:ln w="12700">
            <a:miter lim="400000"/>
          </a:ln>
          <a:effectLst/>
        </p:spPr>
      </p:pic>
      <p:sp>
        <p:nvSpPr>
          <p:cNvPr id="3" name="线条"/>
          <p:cNvSpPr/>
          <p:nvPr/>
        </p:nvSpPr>
        <p:spPr>
          <a:xfrm flipV="1">
            <a:off x="375131" y="1261522"/>
            <a:ext cx="11441739" cy="1278"/>
          </a:xfrm>
          <a:prstGeom prst="line">
            <a:avLst/>
          </a:prstGeom>
          <a:ln w="19050">
            <a:solidFill>
              <a:srgbClr val="011C96"/>
            </a:solidFill>
            <a:miter lim="400000"/>
          </a:ln>
        </p:spPr>
        <p:txBody>
          <a:bodyPr lIns="45719" rIns="45719"/>
          <a:lstStyle/>
          <a:p>
            <a:endParaRPr sz="1800"/>
          </a:p>
        </p:txBody>
      </p:sp>
      <p:sp>
        <p:nvSpPr>
          <p:cNvPr id="4" name="标题文本"/>
          <p:cNvSpPr txBox="1">
            <a:spLocks noGrp="1"/>
          </p:cNvSpPr>
          <p:nvPr>
            <p:ph type="title"/>
          </p:nvPr>
        </p:nvSpPr>
        <p:spPr>
          <a:xfrm>
            <a:off x="609600" y="399302"/>
            <a:ext cx="6313715" cy="779460"/>
          </a:xfrm>
          <a:prstGeom prst="rect">
            <a:avLst/>
          </a:prstGeom>
          <a:ln w="12700">
            <a:miter lim="400000"/>
          </a:ln>
          <a:extLst>
            <a:ext uri="{C572A759-6A51-4108-AA02-DFA0A04FC94B}">
              <ma14:wrappingTextBoxFlag xmlns="" xmlns:ma14="http://schemas.microsoft.com/office/mac/drawingml/2011/main" val="1"/>
            </a:ext>
          </a:extLst>
        </p:spPr>
        <p:txBody>
          <a:bodyPr lIns="45719" rIns="45719" anchor="ctr"/>
          <a:lstStyle/>
          <a:p>
            <a:r>
              <a:t>标题文本</a:t>
            </a:r>
          </a:p>
        </p:txBody>
      </p:sp>
    </p:spTree>
    <p:extLst>
      <p:ext uri="{BB962C8B-B14F-4D97-AF65-F5344CB8AC3E}">
        <p14:creationId xmlns:p14="http://schemas.microsoft.com/office/powerpoint/2010/main" val="428986863"/>
      </p:ext>
    </p:extLst>
  </p:cSld>
  <p:clrMap bg1="lt1" tx1="dk1" bg2="lt2" tx2="dk2" accent1="accent1" accent2="accent2" accent3="accent3" accent4="accent4" accent5="accent5" accent6="accent6" hlink="hlink" folHlink="folHlink"/>
  <p:sldLayoutIdLst>
    <p:sldLayoutId id="2147483663" r:id="rId1"/>
  </p:sldLayoutIdLst>
  <p:transition spd="med"/>
  <p:timing>
    <p:tnLst>
      <p:par>
        <p:cTn id="1" dur="indefinite" restart="never" nodeType="tmRoot"/>
      </p:par>
    </p:tnLst>
  </p:timing>
  <p:txStyles>
    <p:titleStyle>
      <a:lvl1pPr marL="0" marR="0" indent="0" algn="l" defTabSz="914400" rtl="0" latinLnBrk="0">
        <a:lnSpc>
          <a:spcPct val="100000"/>
        </a:lnSpc>
        <a:spcBef>
          <a:spcPts val="0"/>
        </a:spcBef>
        <a:spcAft>
          <a:spcPts val="0"/>
        </a:spcAft>
        <a:buClrTx/>
        <a:buSzTx/>
        <a:buFontTx/>
        <a:buNone/>
        <a:tabLst/>
        <a:defRPr sz="3600" b="1" i="0" u="none" strike="noStrike" cap="none" spc="0" baseline="0">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5pPr>
      <a:lvl6pPr marL="0" marR="0" indent="4572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6pPr>
      <a:lvl7pPr marL="0" marR="0" indent="9144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7pPr>
      <a:lvl8pPr marL="0" marR="0" indent="13716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8pPr>
      <a:lvl9pPr marL="0" marR="0" indent="18288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9pPr>
    </p:titleStyle>
    <p:bodyStyle>
      <a:lvl1pPr marL="0" marR="0" indent="0" algn="l" defTabSz="914400" rtl="0" latinLnBrk="0">
        <a:lnSpc>
          <a:spcPct val="100000"/>
        </a:lnSpc>
        <a:spcBef>
          <a:spcPts val="600"/>
        </a:spcBef>
        <a:spcAft>
          <a:spcPts val="0"/>
        </a:spcAft>
        <a:buClrTx/>
        <a:buSzPct val="100000"/>
        <a:buFont typeface="Calibri" panose="020F0502020204030204" pitchFamily="34" charset="0"/>
        <a:buNone/>
        <a:tabLst/>
        <a:defRPr sz="2400" b="0" i="0" u="none" strike="noStrike" cap="none" spc="0" baseline="0">
          <a:ln>
            <a:noFill/>
          </a:ln>
          <a:solidFill>
            <a:srgbClr val="000000"/>
          </a:solidFill>
          <a:uFillTx/>
          <a:latin typeface="+mn-lt"/>
          <a:ea typeface="+mn-ea"/>
          <a:cs typeface="+mn-cs"/>
          <a:sym typeface="Arial"/>
        </a:defRPr>
      </a:lvl1pPr>
      <a:lvl2pPr marL="702128" marR="0" indent="-244928" algn="l" defTabSz="914400" rtl="0" latinLnBrk="0">
        <a:lnSpc>
          <a:spcPct val="100000"/>
        </a:lnSpc>
        <a:spcBef>
          <a:spcPts val="600"/>
        </a:spcBef>
        <a:spcAft>
          <a:spcPts val="0"/>
        </a:spcAft>
        <a:buClrTx/>
        <a:buSzPct val="100000"/>
        <a:buFont typeface="Arial" panose="020B0604020202020204" pitchFamily="34" charset="0"/>
        <a:buChar char="•"/>
        <a:tabLst/>
        <a:defRPr sz="2400" b="0" i="0" u="none" strike="noStrike" cap="none" spc="0" baseline="0">
          <a:ln>
            <a:noFill/>
          </a:ln>
          <a:solidFill>
            <a:srgbClr val="000000"/>
          </a:solidFill>
          <a:uFillTx/>
          <a:latin typeface="+mn-lt"/>
          <a:ea typeface="+mn-ea"/>
          <a:cs typeface="+mn-cs"/>
          <a:sym typeface="Arial"/>
        </a:defRPr>
      </a:lvl2pPr>
      <a:lvl3pPr marL="1257300" marR="0" indent="-342900" algn="l" defTabSz="914400" rtl="0" latinLnBrk="0">
        <a:lnSpc>
          <a:spcPct val="100000"/>
        </a:lnSpc>
        <a:spcBef>
          <a:spcPts val="600"/>
        </a:spcBef>
        <a:spcAft>
          <a:spcPts val="0"/>
        </a:spcAft>
        <a:buClrTx/>
        <a:buSzPct val="100000"/>
        <a:buFont typeface="Calibri" panose="020F0502020204030204" pitchFamily="34" charset="0"/>
        <a:buChar char="▪"/>
        <a:tabLst/>
        <a:defRPr sz="2400" b="0" i="0" u="none" strike="noStrike" cap="none" spc="0" baseline="0">
          <a:ln>
            <a:noFill/>
          </a:ln>
          <a:solidFill>
            <a:srgbClr val="000000"/>
          </a:solidFill>
          <a:uFillTx/>
          <a:latin typeface="+mn-lt"/>
          <a:ea typeface="+mn-ea"/>
          <a:cs typeface="+mn-cs"/>
          <a:sym typeface="Arial"/>
        </a:defRPr>
      </a:lvl3pPr>
      <a:lvl4pPr marL="1645920" marR="0" indent="-27432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4pPr>
      <a:lvl5pPr marL="21336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5pPr>
      <a:lvl6pPr marL="25908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6pPr>
      <a:lvl7pPr marL="30480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7pPr>
      <a:lvl8pPr marL="35052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8pPr>
      <a:lvl9pPr marL="39624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p:cNvSpPr txBox="1">
            <a:spLocks noGrp="1"/>
          </p:cNvSpPr>
          <p:nvPr>
            <p:ph type="body" idx="13"/>
          </p:nvPr>
        </p:nvSpPr>
        <p:spPr>
          <a:xfrm>
            <a:off x="3685583" y="2775555"/>
            <a:ext cx="4227494" cy="1794294"/>
          </a:xfrm>
          <a:prstGeom prst="rect">
            <a:avLst/>
          </a:prstGeom>
        </p:spPr>
        <p:txBody>
          <a:bodyPr>
            <a:noAutofit/>
          </a:bodyPr>
          <a:lstStyle/>
          <a:p>
            <a:pPr algn="ctr">
              <a:lnSpc>
                <a:spcPct val="150000"/>
              </a:lnSpc>
            </a:pPr>
            <a:r>
              <a:rPr lang="zh-CN" altLang="en-US" sz="3600" b="1" dirty="0" smtClean="0">
                <a:latin typeface="微软雅黑" panose="020B0503020204020204" pitchFamily="34" charset="-122"/>
                <a:ea typeface="微软雅黑" panose="020B0503020204020204" pitchFamily="34" charset="-122"/>
              </a:rPr>
              <a:t>三维模型几何</a:t>
            </a:r>
            <a:endParaRPr lang="en-US" altLang="zh-CN" sz="3600" b="1" dirty="0" smtClean="0">
              <a:latin typeface="微软雅黑" panose="020B0503020204020204" pitchFamily="34" charset="-122"/>
              <a:ea typeface="微软雅黑" panose="020B0503020204020204" pitchFamily="34" charset="-122"/>
            </a:endParaRPr>
          </a:p>
          <a:p>
            <a:pPr algn="ctr">
              <a:lnSpc>
                <a:spcPct val="150000"/>
              </a:lnSpc>
            </a:pPr>
            <a:r>
              <a:rPr lang="en-US" altLang="zh-CN" sz="3600" b="1" dirty="0" smtClean="0">
                <a:latin typeface="微软雅黑" panose="020B0503020204020204" pitchFamily="34" charset="-122"/>
                <a:ea typeface="微软雅黑" panose="020B0503020204020204" pitchFamily="34" charset="-122"/>
              </a:rPr>
              <a:t>	</a:t>
            </a:r>
            <a:r>
              <a:rPr lang="zh-CN" altLang="en-US" sz="3600" b="1" dirty="0" smtClean="0">
                <a:latin typeface="微软雅黑" panose="020B0503020204020204" pitchFamily="34" charset="-122"/>
                <a:ea typeface="微软雅黑" panose="020B0503020204020204" pitchFamily="34" charset="-122"/>
              </a:rPr>
              <a:t>学习汇报</a:t>
            </a:r>
            <a:r>
              <a:rPr lang="en-US" sz="3600" b="1" dirty="0" smtClean="0">
                <a:latin typeface="微软雅黑" panose="020B0503020204020204" pitchFamily="34" charset="-122"/>
                <a:ea typeface="微软雅黑" panose="020B0503020204020204" pitchFamily="34" charset="-122"/>
              </a:rPr>
              <a:t>  </a:t>
            </a:r>
            <a:r>
              <a:rPr lang="en-US" sz="3600" b="1" dirty="0" smtClean="0">
                <a:latin typeface="微软雅黑" panose="020B0503020204020204" pitchFamily="34" charset="-122"/>
                <a:ea typeface="微软雅黑" panose="020B0503020204020204" pitchFamily="34" charset="-122"/>
              </a:rPr>
              <a:t>				</a:t>
            </a:r>
            <a:endParaRPr sz="3600" b="1" dirty="0">
              <a:latin typeface="微软雅黑" panose="020B0503020204020204" pitchFamily="34" charset="-122"/>
              <a:ea typeface="微软雅黑" panose="020B0503020204020204" pitchFamily="34" charset="-122"/>
            </a:endParaRPr>
          </a:p>
        </p:txBody>
      </p:sp>
      <p:sp>
        <p:nvSpPr>
          <p:cNvPr id="25" name="矩形"/>
          <p:cNvSpPr txBox="1">
            <a:spLocks noGrp="1"/>
          </p:cNvSpPr>
          <p:nvPr>
            <p:ph type="body" sz="quarter" idx="14"/>
          </p:nvPr>
        </p:nvSpPr>
        <p:spPr>
          <a:xfrm>
            <a:off x="1904280" y="519400"/>
            <a:ext cx="5233442" cy="601527"/>
          </a:xfrm>
          <a:prstGeom prst="rect">
            <a:avLst/>
          </a:prstGeom>
        </p:spPr>
        <p:txBody>
          <a:bodyPr>
            <a:normAutofit lnSpcReduction="10000"/>
          </a:bodyPr>
          <a:lstStyle/>
          <a:p>
            <a:pPr>
              <a:defRPr sz="3600" b="1"/>
            </a:pPr>
            <a:endParaRPr>
              <a:latin typeface="微软雅黑" panose="020B0503020204020204" pitchFamily="34" charset="-122"/>
              <a:ea typeface="微软雅黑" panose="020B0503020204020204" pitchFamily="34" charset="-122"/>
            </a:endParaRPr>
          </a:p>
        </p:txBody>
      </p:sp>
      <p:sp>
        <p:nvSpPr>
          <p:cNvPr id="2" name="TextBox 1"/>
          <p:cNvSpPr txBox="1"/>
          <p:nvPr/>
        </p:nvSpPr>
        <p:spPr>
          <a:xfrm>
            <a:off x="7323992" y="4739054"/>
            <a:ext cx="359605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r" defTabSz="914400" rtl="0" fontAlgn="auto" latinLnBrk="0" hangingPunct="0">
              <a:lnSpc>
                <a:spcPct val="100000"/>
              </a:lnSpc>
              <a:spcBef>
                <a:spcPts val="0"/>
              </a:spcBef>
              <a:spcAft>
                <a:spcPts val="0"/>
              </a:spcAft>
              <a:buClrTx/>
              <a:buSzTx/>
              <a:buFontTx/>
              <a:buNone/>
              <a:tabLst/>
            </a:pPr>
            <a:r>
              <a:rPr lang="zh-CN" altLang="en-US" b="1" dirty="0">
                <a:latin typeface="+mn-ea"/>
              </a:rPr>
              <a:t>王汝</a:t>
            </a:r>
            <a:r>
              <a:rPr lang="zh-CN" altLang="en-US" b="1" dirty="0" smtClean="0">
                <a:latin typeface="+mn-ea"/>
              </a:rPr>
              <a:t>伊</a:t>
            </a:r>
            <a:endParaRPr lang="en-US" altLang="zh-CN" b="1" dirty="0" smtClean="0">
              <a:latin typeface="+mn-ea"/>
            </a:endParaRPr>
          </a:p>
        </p:txBody>
      </p:sp>
    </p:spTree>
    <p:extLst>
      <p:ext uri="{BB962C8B-B14F-4D97-AF65-F5344CB8AC3E}">
        <p14:creationId xmlns:p14="http://schemas.microsoft.com/office/powerpoint/2010/main" val="1912719509"/>
      </p:ext>
    </p:extLst>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曲面曲率</a:t>
            </a:r>
            <a:endParaRPr lang="zh-CN" altLang="en-US" dirty="0"/>
          </a:p>
        </p:txBody>
      </p:sp>
      <p:sp>
        <p:nvSpPr>
          <p:cNvPr id="5" name="TextBox 4"/>
          <p:cNvSpPr txBox="1"/>
          <p:nvPr/>
        </p:nvSpPr>
        <p:spPr>
          <a:xfrm>
            <a:off x="585180" y="2355273"/>
            <a:ext cx="10431581" cy="31393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dirty="0" smtClean="0"/>
              <a:t>定义：</a:t>
            </a:r>
            <a:r>
              <a:rPr lang="zh-CN" altLang="en-US" b="1" dirty="0" smtClean="0"/>
              <a:t>高斯曲率</a:t>
            </a:r>
            <a:r>
              <a:rPr lang="zh-CN" altLang="en-US" dirty="0" smtClean="0"/>
              <a:t>（</a:t>
            </a:r>
            <a:r>
              <a:rPr lang="en-US" altLang="zh-CN" dirty="0" smtClean="0"/>
              <a:t>Gauss curvatures</a:t>
            </a:r>
            <a:r>
              <a:rPr lang="zh-CN" altLang="en-US" dirty="0" smtClean="0"/>
              <a:t>）</a:t>
            </a:r>
            <a:r>
              <a:rPr lang="zh-CN" altLang="en-US" dirty="0" smtClean="0">
                <a:sym typeface="Wingdings" panose="05000000000000000000" pitchFamily="2" charset="2"/>
              </a:rPr>
              <a:t>：两主曲率之积，</a:t>
            </a:r>
            <a:r>
              <a:rPr lang="en-US" altLang="zh-CN" dirty="0" smtClean="0">
                <a:sym typeface="Wingdings" panose="05000000000000000000" pitchFamily="2" charset="2"/>
              </a:rPr>
              <a:t>k1 </a:t>
            </a:r>
            <a:r>
              <a:rPr lang="zh-CN" altLang="en-US" dirty="0" smtClean="0">
                <a:sym typeface="Wingdings" panose="05000000000000000000" pitchFamily="2" charset="2"/>
              </a:rPr>
              <a:t>* </a:t>
            </a:r>
            <a:r>
              <a:rPr lang="en-US" altLang="zh-CN" dirty="0" smtClean="0">
                <a:sym typeface="Wingdings" panose="05000000000000000000" pitchFamily="2" charset="2"/>
              </a:rPr>
              <a:t>k2</a:t>
            </a:r>
            <a:r>
              <a:rPr lang="zh-CN" altLang="en-US" dirty="0" smtClean="0"/>
              <a:t>；</a:t>
            </a:r>
            <a:endParaRPr lang="en-US" altLang="zh-CN" dirty="0" smtClean="0"/>
          </a:p>
          <a:p>
            <a:r>
              <a:rPr lang="en-US" altLang="zh-CN" dirty="0"/>
              <a:t> </a:t>
            </a:r>
            <a:r>
              <a:rPr lang="en-US" altLang="zh-CN" dirty="0" smtClean="0"/>
              <a:t>            </a:t>
            </a:r>
            <a:r>
              <a:rPr lang="zh-CN" altLang="en-US" dirty="0" smtClean="0"/>
              <a:t>正负反映了曲面上点在不同方向上弯曲方向是否相同；</a:t>
            </a:r>
            <a:endParaRPr lang="en-US" altLang="zh-CN" dirty="0" smtClean="0"/>
          </a:p>
          <a:p>
            <a:r>
              <a:rPr lang="en-US" altLang="zh-CN" dirty="0"/>
              <a:t> </a:t>
            </a:r>
            <a:r>
              <a:rPr lang="en-US" altLang="zh-CN" dirty="0" smtClean="0"/>
              <a:t>            </a:t>
            </a:r>
            <a:r>
              <a:rPr lang="zh-CN" altLang="en-US" dirty="0" smtClean="0"/>
              <a:t>决定了曲面局部是凸（正）还是局部鞍点（负）；</a:t>
            </a:r>
            <a:endParaRPr lang="en-US" altLang="zh-CN" dirty="0" smtClean="0"/>
          </a:p>
          <a:p>
            <a:r>
              <a:rPr lang="en-US" altLang="zh-CN" dirty="0" smtClean="0"/>
              <a:t> </a:t>
            </a:r>
          </a:p>
          <a:p>
            <a:r>
              <a:rPr lang="en-US" altLang="zh-CN" dirty="0"/>
              <a:t> </a:t>
            </a:r>
            <a:r>
              <a:rPr lang="en-US" altLang="zh-CN" dirty="0" smtClean="0"/>
              <a:t>            </a:t>
            </a:r>
            <a:r>
              <a:rPr lang="zh-CN" altLang="en-US" dirty="0" smtClean="0"/>
              <a:t>三维模型的内蕴曲率，不需要外部的嵌入空间就可以估算；</a:t>
            </a:r>
            <a:endParaRPr lang="en-US" altLang="zh-CN" dirty="0"/>
          </a:p>
          <a:p>
            <a:endParaRPr lang="en-US" altLang="zh-CN" dirty="0" smtClean="0"/>
          </a:p>
          <a:p>
            <a:endParaRPr lang="en-US" altLang="zh-CN" dirty="0" smtClean="0"/>
          </a:p>
          <a:p>
            <a:r>
              <a:rPr lang="zh-CN" altLang="en-US" dirty="0" smtClean="0"/>
              <a:t>定义：</a:t>
            </a:r>
            <a:r>
              <a:rPr lang="zh-CN" altLang="en-US" b="1" dirty="0" smtClean="0"/>
              <a:t>平均曲率</a:t>
            </a:r>
            <a:r>
              <a:rPr lang="zh-CN" altLang="en-US" dirty="0" smtClean="0"/>
              <a:t>（</a:t>
            </a:r>
            <a:r>
              <a:rPr lang="en-US" altLang="zh-CN" dirty="0" smtClean="0"/>
              <a:t>Mean curvatures</a:t>
            </a:r>
            <a:r>
              <a:rPr lang="zh-CN" altLang="en-US" dirty="0" smtClean="0"/>
              <a:t>）：两主曲率的平均值，（</a:t>
            </a:r>
            <a:r>
              <a:rPr lang="en-US" altLang="zh-CN" dirty="0" smtClean="0"/>
              <a:t>k1 + k2</a:t>
            </a:r>
            <a:r>
              <a:rPr lang="zh-CN" altLang="en-US" dirty="0" smtClean="0"/>
              <a:t>） </a:t>
            </a:r>
            <a:r>
              <a:rPr lang="en-US" altLang="zh-CN" dirty="0" smtClean="0"/>
              <a:t>/ 2</a:t>
            </a:r>
            <a:r>
              <a:rPr lang="zh-CN" altLang="en-US" dirty="0" smtClean="0"/>
              <a:t>，也是所有曲率的平均值；</a:t>
            </a:r>
            <a:endParaRPr lang="en-US" altLang="zh-CN" dirty="0" smtClean="0"/>
          </a:p>
          <a:p>
            <a:endParaRPr lang="en-US" altLang="zh-CN" dirty="0"/>
          </a:p>
          <a:p>
            <a:r>
              <a:rPr lang="en-US" altLang="zh-CN" dirty="0" smtClean="0"/>
              <a:t>              </a:t>
            </a:r>
            <a:r>
              <a:rPr lang="zh-CN" altLang="en-US" dirty="0" smtClean="0"/>
              <a:t>表示三维模型在外部嵌入空间里的弯曲程度；</a:t>
            </a:r>
            <a:endParaRPr lang="en-US" altLang="zh-CN" dirty="0" smtClean="0"/>
          </a:p>
          <a:p>
            <a:endParaRPr lang="en-US" altLang="zh-CN" dirty="0" smtClean="0"/>
          </a:p>
        </p:txBody>
      </p:sp>
    </p:spTree>
    <p:extLst>
      <p:ext uri="{BB962C8B-B14F-4D97-AF65-F5344CB8AC3E}">
        <p14:creationId xmlns:p14="http://schemas.microsoft.com/office/powerpoint/2010/main" val="3748681989"/>
      </p:ext>
    </p:extLst>
  </p:cSld>
  <p:clrMapOvr>
    <a:masterClrMapping/>
  </p:clrMapOvr>
  <p:transition spd="med"/>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曲面曲率</a:t>
            </a:r>
            <a:endParaRPr lang="zh-CN" altLang="en-US" dirty="0"/>
          </a:p>
        </p:txBody>
      </p:sp>
      <mc:AlternateContent xmlns:mc="http://schemas.openxmlformats.org/markup-compatibility/2006">
        <mc:Choice xmlns:a14="http://schemas.microsoft.com/office/drawing/2010/main" Requires="a14">
          <p:sp>
            <p:nvSpPr>
              <p:cNvPr id="5" name="TextBox 4"/>
              <p:cNvSpPr txBox="1"/>
              <p:nvPr/>
            </p:nvSpPr>
            <p:spPr>
              <a:xfrm>
                <a:off x="585181" y="2355273"/>
                <a:ext cx="10071096" cy="43438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b="1" dirty="0" smtClean="0"/>
                  <a:t>高斯曲率计算</a:t>
                </a:r>
                <a:r>
                  <a:rPr lang="zh-CN" altLang="en-US" dirty="0" smtClean="0">
                    <a:sym typeface="Wingdings" panose="05000000000000000000" pitchFamily="2" charset="2"/>
                  </a:rPr>
                  <a:t>：</a:t>
                </a:r>
                <a:endParaRPr lang="en-US" altLang="zh-CN" dirty="0" smtClean="0">
                  <a:sym typeface="Wingdings" panose="05000000000000000000" pitchFamily="2" charset="2"/>
                </a:endParaRPr>
              </a:p>
              <a:p>
                <a:r>
                  <a:rPr lang="en-US" altLang="zh-CN" dirty="0" smtClean="0"/>
                  <a:t>             </a:t>
                </a:r>
                <a:r>
                  <a:rPr lang="zh-CN" altLang="en-US" dirty="0" smtClean="0"/>
                  <a:t>高斯映射：将曲面每点的法向量映射到一个单位球上；</a:t>
                </a:r>
                <a:endParaRPr lang="en-US" altLang="zh-CN" dirty="0" smtClean="0"/>
              </a:p>
              <a:p>
                <a:endParaRPr lang="en-US" altLang="zh-CN" dirty="0"/>
              </a:p>
              <a:p>
                <a:r>
                  <a:rPr lang="en-US" altLang="zh-CN" dirty="0" smtClean="0"/>
                  <a:t>             </a:t>
                </a:r>
                <a:r>
                  <a:rPr lang="zh-CN" altLang="en-US" dirty="0" smtClean="0"/>
                  <a:t>命题：曲面上</a:t>
                </a:r>
                <a:r>
                  <a:rPr lang="en-US" altLang="zh-CN" dirty="0" smtClean="0"/>
                  <a:t>P</a:t>
                </a:r>
                <a:r>
                  <a:rPr lang="zh-CN" altLang="en-US" dirty="0" smtClean="0"/>
                  <a:t>点临近的区域</a:t>
                </a:r>
                <a:r>
                  <a:rPr lang="el-GR" altLang="zh-CN" dirty="0" smtClean="0"/>
                  <a:t>σ</a:t>
                </a:r>
                <a:r>
                  <a:rPr lang="zh-CN" altLang="en-US" dirty="0" smtClean="0"/>
                  <a:t>在单位球面上的表示是</a:t>
                </a:r>
                <a:r>
                  <a:rPr lang="el-GR" altLang="zh-CN" dirty="0" smtClean="0"/>
                  <a:t>σ</a:t>
                </a:r>
                <a:r>
                  <a:rPr lang="en-US" altLang="zh-CN" dirty="0" smtClean="0"/>
                  <a:t>*</a:t>
                </a:r>
                <a:r>
                  <a:rPr lang="zh-CN" altLang="en-US" dirty="0" smtClean="0"/>
                  <a:t>，当</a:t>
                </a:r>
                <a:r>
                  <a:rPr lang="el-GR" altLang="zh-CN" dirty="0" smtClean="0"/>
                  <a:t>σ</a:t>
                </a:r>
                <a:r>
                  <a:rPr lang="zh-CN" altLang="en-US" dirty="0" smtClean="0"/>
                  <a:t>趋于曲面上已知点</a:t>
                </a:r>
                <a:r>
                  <a:rPr lang="en-US" altLang="zh-CN" dirty="0" smtClean="0"/>
                  <a:t>P</a:t>
                </a:r>
                <a:r>
                  <a:rPr lang="zh-CN" altLang="en-US" dirty="0" smtClean="0"/>
                  <a:t>时，</a:t>
                </a:r>
                <a:endParaRPr lang="en-US" altLang="zh-CN" dirty="0" smtClean="0"/>
              </a:p>
              <a:p>
                <a:r>
                  <a:rPr lang="en-US" altLang="zh-CN" dirty="0"/>
                  <a:t> </a:t>
                </a:r>
                <a:r>
                  <a:rPr lang="en-US" altLang="zh-CN" dirty="0" smtClean="0"/>
                  <a:t>                         </a:t>
                </a:r>
                <a:r>
                  <a:rPr lang="el-GR" altLang="zh-CN" dirty="0" smtClean="0"/>
                  <a:t>σ</a:t>
                </a:r>
                <a:r>
                  <a:rPr lang="en-US" altLang="zh-CN" dirty="0" smtClean="0"/>
                  <a:t>*</a:t>
                </a:r>
                <a:r>
                  <a:rPr lang="zh-CN" altLang="en-US" dirty="0" smtClean="0"/>
                  <a:t>的面积与区域</a:t>
                </a:r>
                <a:r>
                  <a:rPr lang="el-GR" altLang="zh-CN" dirty="0" smtClean="0"/>
                  <a:t>σ</a:t>
                </a:r>
                <a:r>
                  <a:rPr lang="zh-CN" altLang="en-US" dirty="0" smtClean="0"/>
                  <a:t>的面积之比趋于曲面在</a:t>
                </a:r>
                <a:r>
                  <a:rPr lang="en-US" altLang="zh-CN" dirty="0" smtClean="0"/>
                  <a:t>P</a:t>
                </a:r>
                <a:r>
                  <a:rPr lang="zh-CN" altLang="en-US" dirty="0" smtClean="0"/>
                  <a:t>点的高斯曲率的绝对值</a:t>
                </a:r>
                <a:endParaRPr lang="en-US" altLang="zh-CN" dirty="0" smtClean="0"/>
              </a:p>
              <a:p>
                <a:endParaRPr lang="en-US" altLang="zh-CN" dirty="0"/>
              </a:p>
              <a:p>
                <a:r>
                  <a:rPr lang="en-US" altLang="zh-CN" dirty="0" smtClean="0"/>
                  <a:t>                          |</a:t>
                </a:r>
                <a:r>
                  <a:rPr lang="en-US" altLang="zh-CN" dirty="0"/>
                  <a:t> </a:t>
                </a:r>
                <a:r>
                  <a:rPr lang="en-US" altLang="zh-CN" dirty="0" err="1" smtClean="0"/>
                  <a:t>K</a:t>
                </a:r>
                <a:r>
                  <a:rPr lang="en-US" altLang="zh-CN" baseline="-25000" dirty="0" err="1" smtClean="0"/>
                  <a:t>p</a:t>
                </a:r>
                <a:r>
                  <a:rPr lang="en-US" altLang="zh-CN" dirty="0" smtClean="0"/>
                  <a:t>| = </a:t>
                </a:r>
                <a14:m>
                  <m:oMath xmlns:m="http://schemas.openxmlformats.org/officeDocument/2006/math">
                    <m:func>
                      <m:funcPr>
                        <m:ctrlPr>
                          <a:rPr lang="zh-CN" altLang="zh-CN" i="1"/>
                        </m:ctrlPr>
                      </m:funcPr>
                      <m:fName>
                        <m:limLow>
                          <m:limLowPr>
                            <m:ctrlPr>
                              <a:rPr lang="zh-CN" altLang="zh-CN" i="1"/>
                            </m:ctrlPr>
                          </m:limLowPr>
                          <m:e>
                            <m:r>
                              <m:rPr>
                                <m:sty m:val="p"/>
                              </m:rPr>
                              <a:rPr lang="en-US" altLang="zh-CN"/>
                              <m:t>lim</m:t>
                            </m:r>
                          </m:e>
                          <m:lim>
                            <m:r>
                              <a:rPr lang="en-US" altLang="zh-CN" i="1"/>
                              <m:t>𝜎</m:t>
                            </m:r>
                            <m:r>
                              <a:rPr lang="en-US" altLang="zh-CN" i="1"/>
                              <m:t>→</m:t>
                            </m:r>
                            <m:r>
                              <a:rPr lang="en-US" altLang="zh-CN" i="1"/>
                              <m:t>𝑃</m:t>
                            </m:r>
                          </m:lim>
                        </m:limLow>
                      </m:fName>
                      <m:e>
                        <m:f>
                          <m:fPr>
                            <m:ctrlPr>
                              <a:rPr lang="zh-CN" altLang="zh-CN" i="1"/>
                            </m:ctrlPr>
                          </m:fPr>
                          <m:num>
                            <m:r>
                              <a:rPr lang="en-US" altLang="zh-CN" i="1"/>
                              <m:t>𝜎</m:t>
                            </m:r>
                            <m:r>
                              <a:rPr lang="en-US" altLang="zh-CN" i="1"/>
                              <m:t>∗</m:t>
                            </m:r>
                            <m:r>
                              <a:rPr lang="zh-CN" altLang="zh-CN"/>
                              <m:t>的面积</m:t>
                            </m:r>
                          </m:num>
                          <m:den>
                            <m:r>
                              <a:rPr lang="en-US" altLang="zh-CN" i="1"/>
                              <m:t>𝜎</m:t>
                            </m:r>
                            <m:r>
                              <a:rPr lang="zh-CN" altLang="zh-CN"/>
                              <m:t>的面积</m:t>
                            </m:r>
                          </m:den>
                        </m:f>
                      </m:e>
                    </m:func>
                  </m:oMath>
                </a14:m>
                <a:endParaRPr lang="en-US" altLang="zh-CN" dirty="0" smtClean="0"/>
              </a:p>
              <a:p>
                <a:endParaRPr lang="en-US" altLang="zh-CN" dirty="0" smtClean="0"/>
              </a:p>
              <a:p>
                <a:r>
                  <a:rPr lang="en-US" altLang="zh-CN" dirty="0"/>
                  <a:t> </a:t>
                </a:r>
                <a:r>
                  <a:rPr lang="en-US" altLang="zh-CN" dirty="0" smtClean="0"/>
                  <a:t>             </a:t>
                </a:r>
                <a:r>
                  <a:rPr lang="zh-CN" altLang="en-US" dirty="0" smtClean="0"/>
                  <a:t>实现：</a:t>
                </a:r>
                <a:endParaRPr lang="en-US" altLang="zh-CN" dirty="0" smtClean="0"/>
              </a:p>
              <a:p>
                <a:r>
                  <a:rPr lang="en-US" altLang="zh-CN" dirty="0"/>
                  <a:t>	</a:t>
                </a:r>
                <a:r>
                  <a:rPr lang="en-US" altLang="zh-CN" dirty="0" smtClean="0"/>
                  <a:t>       </a:t>
                </a:r>
                <a:r>
                  <a:rPr lang="zh-CN" altLang="en-US" dirty="0" smtClean="0"/>
                  <a:t>内部节点：</a:t>
                </a:r>
                <a:r>
                  <a:rPr lang="en-US" altLang="zh-CN" dirty="0" smtClean="0"/>
                  <a:t> </a:t>
                </a:r>
                <a:r>
                  <a:rPr lang="en-US" altLang="zh-CN" dirty="0" err="1" smtClean="0"/>
                  <a:t>K</a:t>
                </a:r>
                <a:r>
                  <a:rPr lang="en-US" altLang="zh-CN" baseline="-25000" dirty="0" err="1" smtClean="0"/>
                  <a:t>p</a:t>
                </a:r>
                <a:r>
                  <a:rPr lang="en-US" altLang="zh-CN" dirty="0" smtClean="0"/>
                  <a:t> (x</a:t>
                </a:r>
                <a:r>
                  <a:rPr lang="en-US" altLang="zh-CN" baseline="-25000" dirty="0" smtClean="0"/>
                  <a:t>i</a:t>
                </a:r>
                <a:r>
                  <a:rPr lang="en-US" altLang="zh-CN" dirty="0" smtClean="0"/>
                  <a:t>) = </a:t>
                </a:r>
                <a14:m>
                  <m:oMath xmlns:m="http://schemas.openxmlformats.org/officeDocument/2006/math">
                    <m:f>
                      <m:fPr>
                        <m:ctrlPr>
                          <a:rPr lang="zh-CN" altLang="zh-CN" i="1"/>
                        </m:ctrlPr>
                      </m:fPr>
                      <m:num>
                        <m:r>
                          <a:rPr lang="en-US" altLang="zh-CN" i="1"/>
                          <m:t>2</m:t>
                        </m:r>
                        <m:r>
                          <a:rPr lang="en-US" altLang="zh-CN" i="1"/>
                          <m:t>𝜋</m:t>
                        </m:r>
                        <m:r>
                          <a:rPr lang="en-US" altLang="zh-CN"/>
                          <m:t> </m:t>
                        </m:r>
                        <m:r>
                          <a:rPr lang="en-US" altLang="zh-CN" i="1"/>
                          <m:t>−</m:t>
                        </m:r>
                        <m:r>
                          <a:rPr lang="en-US" altLang="zh-CN"/>
                          <m:t> </m:t>
                        </m:r>
                        <m:nary>
                          <m:naryPr>
                            <m:chr m:val="∑"/>
                            <m:limLoc m:val="undOvr"/>
                            <m:subHide m:val="on"/>
                            <m:supHide m:val="on"/>
                            <m:ctrlPr>
                              <a:rPr lang="zh-CN" altLang="zh-CN" i="1"/>
                            </m:ctrlPr>
                          </m:naryPr>
                          <m:sub/>
                          <m:sup/>
                          <m:e>
                            <m:r>
                              <a:rPr lang="en-US" altLang="zh-CN" i="1"/>
                              <m:t>𝜃</m:t>
                            </m:r>
                            <m:r>
                              <a:rPr lang="en-US" altLang="zh-CN" i="1"/>
                              <m:t>𝑗</m:t>
                            </m:r>
                          </m:e>
                        </m:nary>
                      </m:num>
                      <m:den>
                        <m:r>
                          <a:rPr lang="zh-CN" altLang="zh-CN"/>
                          <m:t>混合面积</m:t>
                        </m:r>
                      </m:den>
                    </m:f>
                  </m:oMath>
                </a14:m>
                <a:endParaRPr lang="en-US" altLang="zh-CN" dirty="0" smtClean="0"/>
              </a:p>
              <a:p>
                <a:endParaRPr lang="zh-CN" altLang="zh-CN" dirty="0"/>
              </a:p>
              <a:p>
                <a:r>
                  <a:rPr lang="en-US" altLang="zh-CN" dirty="0" smtClean="0"/>
                  <a:t>                         </a:t>
                </a:r>
                <a:r>
                  <a:rPr lang="zh-CN" altLang="en-US" dirty="0" smtClean="0"/>
                  <a:t>边界节点：</a:t>
                </a:r>
                <a:r>
                  <a:rPr lang="en-US" altLang="zh-CN" dirty="0"/>
                  <a:t> K</a:t>
                </a:r>
                <a:r>
                  <a:rPr lang="en-US" altLang="zh-CN" baseline="-25000" dirty="0" err="1"/>
                  <a:t>p</a:t>
                </a:r>
                <a:r>
                  <a:rPr lang="en-US" altLang="zh-CN" dirty="0"/>
                  <a:t> (x</a:t>
                </a:r>
                <a:r>
                  <a:rPr lang="en-US" altLang="zh-CN" baseline="-25000" dirty="0"/>
                  <a:t>i</a:t>
                </a:r>
                <a:r>
                  <a:rPr lang="en-US" altLang="zh-CN" dirty="0"/>
                  <a:t>) = </a:t>
                </a:r>
                <a14:m>
                  <m:oMath xmlns:m="http://schemas.openxmlformats.org/officeDocument/2006/math">
                    <m:f>
                      <m:fPr>
                        <m:ctrlPr>
                          <a:rPr lang="zh-CN" altLang="zh-CN" i="1">
                            <a:latin typeface="Cambria Math"/>
                          </a:rPr>
                        </m:ctrlPr>
                      </m:fPr>
                      <m:num>
                        <m:r>
                          <a:rPr lang="en-US" altLang="zh-CN" i="1">
                            <a:latin typeface="Cambria Math"/>
                          </a:rPr>
                          <m:t>𝜋</m:t>
                        </m:r>
                        <m:r>
                          <a:rPr lang="en-US" altLang="zh-CN">
                            <a:latin typeface="Cambria Math"/>
                          </a:rPr>
                          <m:t> </m:t>
                        </m:r>
                        <m:r>
                          <a:rPr lang="en-US" altLang="zh-CN" i="1">
                            <a:latin typeface="Cambria Math"/>
                          </a:rPr>
                          <m:t>−</m:t>
                        </m:r>
                        <m:r>
                          <a:rPr lang="en-US" altLang="zh-CN">
                            <a:latin typeface="Cambria Math"/>
                          </a:rPr>
                          <m:t> </m:t>
                        </m:r>
                        <m:nary>
                          <m:naryPr>
                            <m:chr m:val="∑"/>
                            <m:limLoc m:val="undOvr"/>
                            <m:subHide m:val="on"/>
                            <m:supHide m:val="on"/>
                            <m:ctrlPr>
                              <a:rPr lang="zh-CN" altLang="zh-CN" i="1">
                                <a:latin typeface="Cambria Math"/>
                              </a:rPr>
                            </m:ctrlPr>
                          </m:naryPr>
                          <m:sub/>
                          <m:sup/>
                          <m:e>
                            <m:r>
                              <a:rPr lang="en-US" altLang="zh-CN" i="1">
                                <a:latin typeface="Cambria Math"/>
                              </a:rPr>
                              <m:t>𝜃</m:t>
                            </m:r>
                            <m:r>
                              <a:rPr lang="en-US" altLang="zh-CN" i="1">
                                <a:latin typeface="Cambria Math"/>
                              </a:rPr>
                              <m:t>𝑗</m:t>
                            </m:r>
                          </m:e>
                        </m:nary>
                      </m:num>
                      <m:den>
                        <m:r>
                          <a:rPr lang="zh-CN" altLang="zh-CN">
                            <a:latin typeface="Cambria Math"/>
                          </a:rPr>
                          <m:t>混合面积</m:t>
                        </m:r>
                      </m:den>
                    </m:f>
                  </m:oMath>
                </a14:m>
                <a:endParaRPr lang="en-US" altLang="zh-CN" dirty="0" smtClean="0"/>
              </a:p>
              <a:p>
                <a:endParaRPr lang="en-US" altLang="zh-CN" dirty="0" smtClean="0"/>
              </a:p>
            </p:txBody>
          </p:sp>
        </mc:Choice>
        <mc:Fallback>
          <p:sp>
            <p:nvSpPr>
              <p:cNvPr id="5" name="TextBox 4"/>
              <p:cNvSpPr txBox="1">
                <a:spLocks noRot="1" noChangeAspect="1" noMove="1" noResize="1" noEditPoints="1" noAdjustHandles="1" noChangeArrowheads="1" noChangeShapeType="1" noTextEdit="1"/>
              </p:cNvSpPr>
              <p:nvPr/>
            </p:nvSpPr>
            <p:spPr>
              <a:xfrm>
                <a:off x="585181" y="2355273"/>
                <a:ext cx="10071096" cy="4343816"/>
              </a:xfrm>
              <a:prstGeom prst="rect">
                <a:avLst/>
              </a:prstGeom>
              <a:blipFill rotWithShape="1">
                <a:blip r:embed="rId2"/>
                <a:stretch>
                  <a:fillRect l="-969" t="-842"/>
                </a:stretch>
              </a:blipFill>
              <a:ln w="12700" cap="flat">
                <a:noFill/>
                <a:miter lim="400000"/>
              </a:ln>
              <a:effectLst/>
            </p:spPr>
            <p:txBody>
              <a:bodyPr/>
              <a:lstStyle/>
              <a:p>
                <a:r>
                  <a:rPr lang="zh-CN" altLang="en-US">
                    <a:noFill/>
                  </a:rPr>
                  <a:t> </a:t>
                </a:r>
              </a:p>
            </p:txBody>
          </p:sp>
        </mc:Fallback>
      </mc:AlternateContent>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14077" y="1878420"/>
            <a:ext cx="4300182" cy="12490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035068608"/>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曲面曲率</a:t>
            </a:r>
            <a:endParaRPr lang="zh-CN" altLang="en-US" dirty="0"/>
          </a:p>
        </p:txBody>
      </p:sp>
      <mc:AlternateContent xmlns:mc="http://schemas.openxmlformats.org/markup-compatibility/2006">
        <mc:Choice xmlns:a14="http://schemas.microsoft.com/office/drawing/2010/main" Requires="a14">
          <p:sp>
            <p:nvSpPr>
              <p:cNvPr id="5" name="TextBox 4"/>
              <p:cNvSpPr txBox="1"/>
              <p:nvPr/>
            </p:nvSpPr>
            <p:spPr>
              <a:xfrm>
                <a:off x="585181" y="2355273"/>
                <a:ext cx="10071096" cy="344376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b="1" dirty="0" smtClean="0"/>
                  <a:t>平均曲率计算</a:t>
                </a:r>
                <a:r>
                  <a:rPr lang="zh-CN" altLang="en-US" dirty="0" smtClean="0">
                    <a:sym typeface="Wingdings" panose="05000000000000000000" pitchFamily="2" charset="2"/>
                  </a:rPr>
                  <a:t>：</a:t>
                </a:r>
                <a:endParaRPr lang="en-US" altLang="zh-CN" dirty="0" smtClean="0">
                  <a:sym typeface="Wingdings" panose="05000000000000000000" pitchFamily="2" charset="2"/>
                </a:endParaRPr>
              </a:p>
              <a:p>
                <a:r>
                  <a:rPr lang="en-US" altLang="zh-CN" dirty="0" smtClean="0"/>
                  <a:t>             </a:t>
                </a:r>
                <a:r>
                  <a:rPr lang="zh-CN" altLang="en-US" dirty="0" smtClean="0"/>
                  <a:t>所有曲率的平均值；</a:t>
                </a:r>
                <a:endParaRPr lang="en-US" altLang="zh-CN" dirty="0" smtClean="0"/>
              </a:p>
              <a:p>
                <a:endParaRPr lang="en-US" altLang="zh-CN" dirty="0"/>
              </a:p>
              <a:p>
                <a:r>
                  <a:rPr lang="en-US" altLang="zh-CN" dirty="0" smtClean="0"/>
                  <a:t>             </a:t>
                </a:r>
                <a:r>
                  <a:rPr lang="zh-CN" altLang="en-US" dirty="0" smtClean="0"/>
                  <a:t>实现：</a:t>
                </a:r>
                <a:endParaRPr lang="en-US" altLang="zh-CN" dirty="0" smtClean="0"/>
              </a:p>
              <a:p>
                <a:r>
                  <a:rPr lang="en-US" altLang="zh-CN" dirty="0"/>
                  <a:t> </a:t>
                </a:r>
                <a:r>
                  <a:rPr lang="en-US" altLang="zh-CN" dirty="0" smtClean="0"/>
                  <a:t>                            </a:t>
                </a:r>
                <a:r>
                  <a:rPr lang="en-US" altLang="zh-CN" dirty="0"/>
                  <a:t>K(x</a:t>
                </a:r>
                <a:r>
                  <a:rPr lang="en-US" altLang="zh-CN" baseline="-25000" dirty="0"/>
                  <a:t>i</a:t>
                </a:r>
                <a:r>
                  <a:rPr lang="en-US" altLang="zh-CN" dirty="0"/>
                  <a:t>) = </a:t>
                </a:r>
                <a14:m>
                  <m:oMath xmlns:m="http://schemas.openxmlformats.org/officeDocument/2006/math">
                    <m:f>
                      <m:fPr>
                        <m:ctrlPr>
                          <a:rPr lang="zh-CN" altLang="zh-CN" i="1"/>
                        </m:ctrlPr>
                      </m:fPr>
                      <m:num>
                        <m:r>
                          <a:rPr lang="en-US" altLang="zh-CN" i="1"/>
                          <m:t>1</m:t>
                        </m:r>
                      </m:num>
                      <m:den>
                        <m:r>
                          <a:rPr lang="en-US" altLang="zh-CN" i="1"/>
                          <m:t>2∗</m:t>
                        </m:r>
                        <m:r>
                          <a:rPr lang="zh-CN" altLang="zh-CN"/>
                          <m:t>混合面积</m:t>
                        </m:r>
                      </m:den>
                    </m:f>
                    <m:nary>
                      <m:naryPr>
                        <m:chr m:val="∑"/>
                        <m:limLoc m:val="undOvr"/>
                        <m:supHide m:val="on"/>
                        <m:ctrlPr>
                          <a:rPr lang="zh-CN" altLang="zh-CN" i="1"/>
                        </m:ctrlPr>
                      </m:naryPr>
                      <m:sub>
                        <m:r>
                          <a:rPr lang="en-US" altLang="zh-CN" i="1"/>
                          <m:t>𝑗</m:t>
                        </m:r>
                      </m:sub>
                      <m:sup/>
                      <m:e>
                        <m:d>
                          <m:dPr>
                            <m:ctrlPr>
                              <a:rPr lang="zh-CN" altLang="zh-CN" i="1"/>
                            </m:ctrlPr>
                          </m:dPr>
                          <m:e>
                            <m:r>
                              <a:rPr lang="en-US" altLang="zh-CN" i="1"/>
                              <m:t>𝑐𝑜𝑡</m:t>
                            </m:r>
                            <m:r>
                              <a:rPr lang="en-US" altLang="zh-CN" i="1"/>
                              <m:t>𝛼</m:t>
                            </m:r>
                            <m:r>
                              <a:rPr lang="en-US" altLang="zh-CN" i="1"/>
                              <m:t> </m:t>
                            </m:r>
                            <m:r>
                              <a:rPr lang="en-US" altLang="zh-CN"/>
                              <m:t>+ </m:t>
                            </m:r>
                            <m:r>
                              <m:rPr>
                                <m:sty m:val="p"/>
                              </m:rPr>
                              <a:rPr lang="en-US" altLang="zh-CN"/>
                              <m:t>cotβ</m:t>
                            </m:r>
                          </m:e>
                        </m:d>
                        <m:r>
                          <a:rPr lang="en-US" altLang="zh-CN" i="1"/>
                          <m:t>𝑒</m:t>
                        </m:r>
                      </m:e>
                    </m:nary>
                  </m:oMath>
                </a14:m>
                <a:endParaRPr lang="zh-CN" altLang="zh-CN" dirty="0"/>
              </a:p>
              <a:p>
                <a:endParaRPr lang="en-US" altLang="zh-CN" dirty="0" smtClean="0"/>
              </a:p>
              <a:p>
                <a:r>
                  <a:rPr lang="en-US" altLang="zh-CN" dirty="0" smtClean="0"/>
                  <a:t>                             </a:t>
                </a:r>
                <a:r>
                  <a:rPr lang="en-US" altLang="zh-CN" dirty="0"/>
                  <a:t>K</a:t>
                </a:r>
                <a:r>
                  <a:rPr lang="en-US" altLang="zh-CN" baseline="-25000" dirty="0"/>
                  <a:t>H</a:t>
                </a:r>
                <a:r>
                  <a:rPr lang="en-US" altLang="zh-CN" dirty="0"/>
                  <a:t>(x</a:t>
                </a:r>
                <a:r>
                  <a:rPr lang="en-US" altLang="zh-CN" baseline="-25000" dirty="0"/>
                  <a:t>i</a:t>
                </a:r>
                <a:r>
                  <a:rPr lang="en-US" altLang="zh-CN" dirty="0"/>
                  <a:t>) = </a:t>
                </a:r>
                <a14:m>
                  <m:oMath xmlns:m="http://schemas.openxmlformats.org/officeDocument/2006/math">
                    <m:f>
                      <m:fPr>
                        <m:ctrlPr>
                          <a:rPr lang="zh-CN" altLang="zh-CN" i="1"/>
                        </m:ctrlPr>
                      </m:fPr>
                      <m:num>
                        <m:r>
                          <a:rPr lang="en-US" altLang="zh-CN" i="1"/>
                          <m:t>1</m:t>
                        </m:r>
                      </m:num>
                      <m:den>
                        <m:r>
                          <a:rPr lang="en-US" altLang="zh-CN" i="1"/>
                          <m:t>2</m:t>
                        </m:r>
                      </m:den>
                    </m:f>
                  </m:oMath>
                </a14:m>
                <a:r>
                  <a:rPr lang="en-US" altLang="zh-CN" dirty="0"/>
                  <a:t>|| K(x</a:t>
                </a:r>
                <a:r>
                  <a:rPr lang="en-US" altLang="zh-CN" baseline="-25000" dirty="0"/>
                  <a:t>i</a:t>
                </a:r>
                <a:r>
                  <a:rPr lang="en-US" altLang="zh-CN" dirty="0"/>
                  <a:t>)||</a:t>
                </a:r>
                <a:endParaRPr lang="zh-CN" altLang="zh-CN" dirty="0"/>
              </a:p>
              <a:p>
                <a:endParaRPr lang="en-US" altLang="zh-CN" dirty="0" smtClean="0"/>
              </a:p>
              <a:p>
                <a:endParaRPr lang="en-US" altLang="zh-CN" dirty="0"/>
              </a:p>
              <a:p>
                <a:r>
                  <a:rPr lang="zh-CN" altLang="en-US" b="1" dirty="0" smtClean="0"/>
                  <a:t>主曲率计算</a:t>
                </a:r>
                <a:r>
                  <a:rPr lang="zh-CN" altLang="en-US" dirty="0" smtClean="0"/>
                  <a:t>：</a:t>
                </a:r>
                <a:endParaRPr lang="en-US" altLang="zh-CN" dirty="0" smtClean="0"/>
              </a:p>
              <a:p>
                <a:r>
                  <a:rPr lang="en-US" altLang="zh-CN" dirty="0"/>
                  <a:t> </a:t>
                </a:r>
                <a:r>
                  <a:rPr lang="en-US" altLang="zh-CN" dirty="0" smtClean="0"/>
                  <a:t>            1. </a:t>
                </a:r>
                <a:r>
                  <a:rPr lang="zh-CN" altLang="en-US" dirty="0" smtClean="0"/>
                  <a:t>利用平均曲率和高斯曲率计算，解方程组</a:t>
                </a:r>
                <a:endParaRPr lang="en-US" altLang="zh-CN" dirty="0" smtClean="0"/>
              </a:p>
            </p:txBody>
          </p:sp>
        </mc:Choice>
        <mc:Fallback>
          <p:sp>
            <p:nvSpPr>
              <p:cNvPr id="5" name="TextBox 4"/>
              <p:cNvSpPr txBox="1">
                <a:spLocks noRot="1" noChangeAspect="1" noMove="1" noResize="1" noEditPoints="1" noAdjustHandles="1" noChangeArrowheads="1" noChangeShapeType="1" noTextEdit="1"/>
              </p:cNvSpPr>
              <p:nvPr/>
            </p:nvSpPr>
            <p:spPr>
              <a:xfrm>
                <a:off x="585181" y="2355273"/>
                <a:ext cx="10071096" cy="3443761"/>
              </a:xfrm>
              <a:prstGeom prst="rect">
                <a:avLst/>
              </a:prstGeom>
              <a:blipFill rotWithShape="1">
                <a:blip r:embed="rId2"/>
                <a:stretch>
                  <a:fillRect l="-969" t="-1062" b="-1947"/>
                </a:stretch>
              </a:blipFill>
              <a:ln w="12700" cap="flat">
                <a:noFill/>
                <a:miter lim="400000"/>
              </a:ln>
              <a:effectLst/>
            </p:spPr>
            <p:txBody>
              <a:bodyPr/>
              <a:lstStyle/>
              <a:p>
                <a:r>
                  <a:rPr lang="zh-CN" altLang="en-US">
                    <a:noFill/>
                  </a:rPr>
                  <a:t> </a:t>
                </a:r>
              </a:p>
            </p:txBody>
          </p:sp>
        </mc:Fallback>
      </mc:AlternateContent>
    </p:spTree>
    <p:extLst>
      <p:ext uri="{BB962C8B-B14F-4D97-AF65-F5344CB8AC3E}">
        <p14:creationId xmlns:p14="http://schemas.microsoft.com/office/powerpoint/2010/main" val="2361647608"/>
      </p:ext>
    </p:extLst>
  </p:cSld>
  <p:clrMapOvr>
    <a:masterClrMapping/>
  </p:clrMapOvr>
  <p:transition spd="med"/>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曲面曲率</a:t>
            </a:r>
            <a:endParaRPr lang="zh-CN" altLang="en-US" dirty="0"/>
          </a:p>
        </p:txBody>
      </p:sp>
      <p:sp>
        <p:nvSpPr>
          <p:cNvPr id="5" name="TextBox 4"/>
          <p:cNvSpPr txBox="1"/>
          <p:nvPr/>
        </p:nvSpPr>
        <p:spPr>
          <a:xfrm>
            <a:off x="585181" y="2355273"/>
            <a:ext cx="10071096" cy="31393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b="1" dirty="0" smtClean="0"/>
              <a:t>主曲率计算</a:t>
            </a:r>
            <a:r>
              <a:rPr lang="zh-CN" altLang="en-US" dirty="0" smtClean="0">
                <a:sym typeface="Wingdings" panose="05000000000000000000" pitchFamily="2" charset="2"/>
              </a:rPr>
              <a:t>：</a:t>
            </a:r>
            <a:endParaRPr lang="en-US" altLang="zh-CN" dirty="0" smtClean="0">
              <a:sym typeface="Wingdings" panose="05000000000000000000" pitchFamily="2" charset="2"/>
            </a:endParaRPr>
          </a:p>
          <a:p>
            <a:r>
              <a:rPr lang="en-US" altLang="zh-CN" dirty="0" smtClean="0"/>
              <a:t>             2. </a:t>
            </a:r>
            <a:r>
              <a:rPr lang="zh-CN" altLang="en-US" dirty="0" smtClean="0"/>
              <a:t>结合参数曲面，步骤如下：</a:t>
            </a:r>
            <a:endParaRPr lang="en-US" altLang="zh-CN" dirty="0" smtClean="0"/>
          </a:p>
          <a:p>
            <a:r>
              <a:rPr lang="en-US" altLang="zh-CN" dirty="0"/>
              <a:t>	</a:t>
            </a:r>
            <a:r>
              <a:rPr lang="zh-CN" altLang="en-US" dirty="0" smtClean="0"/>
              <a:t>一：计算每个顶点法向；</a:t>
            </a:r>
            <a:endParaRPr lang="en-US" altLang="zh-CN" dirty="0" smtClean="0"/>
          </a:p>
          <a:p>
            <a:r>
              <a:rPr lang="en-US" altLang="zh-CN" dirty="0"/>
              <a:t>	</a:t>
            </a:r>
            <a:r>
              <a:rPr lang="zh-CN" altLang="en-US" dirty="0" smtClean="0"/>
              <a:t>二：在每个顶点切平面内构造初始</a:t>
            </a:r>
            <a:r>
              <a:rPr lang="en-US" altLang="zh-CN" dirty="0" smtClean="0"/>
              <a:t>UV</a:t>
            </a:r>
            <a:r>
              <a:rPr lang="zh-CN" altLang="en-US" dirty="0" smtClean="0"/>
              <a:t>坐标系；</a:t>
            </a:r>
            <a:endParaRPr lang="en-US" altLang="zh-CN" dirty="0" smtClean="0"/>
          </a:p>
          <a:p>
            <a:r>
              <a:rPr lang="en-US" altLang="zh-CN" dirty="0"/>
              <a:t>	</a:t>
            </a:r>
            <a:r>
              <a:rPr lang="zh-CN" altLang="en-US" dirty="0" smtClean="0"/>
              <a:t>三：遍历每个三角形面，执行第四到六步；</a:t>
            </a:r>
            <a:endParaRPr lang="en-US" altLang="zh-CN" dirty="0" smtClean="0"/>
          </a:p>
          <a:p>
            <a:r>
              <a:rPr lang="en-US" altLang="zh-CN" dirty="0"/>
              <a:t>	</a:t>
            </a:r>
            <a:r>
              <a:rPr lang="zh-CN" altLang="en-US" dirty="0" smtClean="0"/>
              <a:t>四：计算边向量和法向量微分；</a:t>
            </a:r>
            <a:endParaRPr lang="en-US" altLang="zh-CN" dirty="0" smtClean="0"/>
          </a:p>
          <a:p>
            <a:r>
              <a:rPr lang="en-US" altLang="zh-CN" dirty="0"/>
              <a:t>	</a:t>
            </a:r>
            <a:r>
              <a:rPr lang="zh-CN" altLang="en-US" dirty="0" smtClean="0"/>
              <a:t>五：用最小二乘法解出第二基本形式；</a:t>
            </a:r>
            <a:endParaRPr lang="en-US" altLang="zh-CN" dirty="0" smtClean="0"/>
          </a:p>
          <a:p>
            <a:r>
              <a:rPr lang="en-US" altLang="zh-CN" dirty="0"/>
              <a:t>	</a:t>
            </a:r>
            <a:r>
              <a:rPr lang="zh-CN" altLang="en-US" dirty="0" smtClean="0"/>
              <a:t>六：对三角形面的每个顶点，以顶点的</a:t>
            </a:r>
            <a:r>
              <a:rPr lang="en-US" altLang="zh-CN" dirty="0" smtClean="0"/>
              <a:t>UV</a:t>
            </a:r>
            <a:r>
              <a:rPr lang="zh-CN" altLang="en-US" dirty="0" smtClean="0"/>
              <a:t>坐标系重新展开第二基本形式，并把这个张量按权重加到顶点的曲率中；</a:t>
            </a:r>
            <a:endParaRPr lang="en-US" altLang="zh-CN" dirty="0" smtClean="0"/>
          </a:p>
          <a:p>
            <a:r>
              <a:rPr lang="en-US" altLang="zh-CN" dirty="0"/>
              <a:t>	</a:t>
            </a:r>
            <a:r>
              <a:rPr lang="zh-CN" altLang="en-US" dirty="0" smtClean="0"/>
              <a:t>七：遍历每个顶点，计算主曲率和主方向；</a:t>
            </a:r>
            <a:endParaRPr lang="zh-CN" altLang="zh-CN" dirty="0"/>
          </a:p>
          <a:p>
            <a:endParaRPr lang="en-US" altLang="zh-CN" dirty="0" smtClean="0"/>
          </a:p>
        </p:txBody>
      </p:sp>
    </p:spTree>
    <p:extLst>
      <p:ext uri="{BB962C8B-B14F-4D97-AF65-F5344CB8AC3E}">
        <p14:creationId xmlns:p14="http://schemas.microsoft.com/office/powerpoint/2010/main" val="1749862236"/>
      </p:ext>
    </p:extLst>
  </p:cSld>
  <p:clrMapOvr>
    <a:masterClrMapping/>
  </p:clrMapOvr>
  <p:transition spd="med"/>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曲面曲率</a:t>
            </a:r>
            <a:endParaRPr lang="zh-CN" altLang="en-US" dirty="0"/>
          </a:p>
        </p:txBody>
      </p:sp>
      <mc:AlternateContent xmlns:mc="http://schemas.openxmlformats.org/markup-compatibility/2006">
        <mc:Choice xmlns:a14="http://schemas.microsoft.com/office/drawing/2010/main" Requires="a14">
          <p:sp>
            <p:nvSpPr>
              <p:cNvPr id="5" name="TextBox 4"/>
              <p:cNvSpPr txBox="1"/>
              <p:nvPr/>
            </p:nvSpPr>
            <p:spPr>
              <a:xfrm>
                <a:off x="585181" y="2355273"/>
                <a:ext cx="10071096" cy="30449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b="1" dirty="0" smtClean="0"/>
                  <a:t>主曲率计算</a:t>
                </a:r>
                <a:r>
                  <a:rPr lang="zh-CN" altLang="en-US" dirty="0" smtClean="0">
                    <a:sym typeface="Wingdings" panose="05000000000000000000" pitchFamily="2" charset="2"/>
                  </a:rPr>
                  <a:t>：</a:t>
                </a:r>
                <a:endParaRPr lang="en-US" altLang="zh-CN" dirty="0" smtClean="0">
                  <a:sym typeface="Wingdings" panose="05000000000000000000" pitchFamily="2" charset="2"/>
                </a:endParaRPr>
              </a:p>
              <a:p>
                <a:r>
                  <a:rPr lang="en-US" altLang="zh-CN" dirty="0" smtClean="0"/>
                  <a:t>             3. </a:t>
                </a:r>
                <a:r>
                  <a:rPr lang="zh-CN" altLang="en-US" dirty="0" smtClean="0"/>
                  <a:t>公式计算：</a:t>
                </a:r>
                <a:endParaRPr lang="en-US" altLang="zh-CN" dirty="0" smtClean="0"/>
              </a:p>
              <a:p>
                <a:r>
                  <a:rPr lang="en-US" altLang="zh-CN" dirty="0"/>
                  <a:t>	</a:t>
                </a:r>
                <a:r>
                  <a:rPr lang="zh-CN" altLang="en-US" dirty="0"/>
                  <a:t>公式</a:t>
                </a:r>
                <a:r>
                  <a:rPr lang="zh-CN" altLang="en-US" dirty="0" smtClean="0"/>
                  <a:t>一：</a:t>
                </a:r>
                <a14:m>
                  <m:oMath xmlns:m="http://schemas.openxmlformats.org/officeDocument/2006/math">
                    <m:r>
                      <a:rPr lang="en-US" altLang="zh-CN">
                        <a:latin typeface="Cambria Math"/>
                      </a:rPr>
                      <m:t>∆</m:t>
                    </m:r>
                  </m:oMath>
                </a14:m>
                <a:r>
                  <a:rPr lang="en-US" altLang="zh-CN" baseline="-25000" dirty="0" err="1"/>
                  <a:t>s</a:t>
                </a:r>
                <a:r>
                  <a:rPr lang="en-US" altLang="zh-CN" dirty="0" err="1"/>
                  <a:t>S</a:t>
                </a:r>
                <a:r>
                  <a:rPr lang="en-US" altLang="zh-CN" dirty="0"/>
                  <a:t> = (</a:t>
                </a:r>
                <a:r>
                  <a:rPr lang="en-US" altLang="zh-CN" dirty="0" err="1"/>
                  <a:t>K</a:t>
                </a:r>
                <a:r>
                  <a:rPr lang="en-US" altLang="zh-CN" baseline="-25000" dirty="0" err="1"/>
                  <a:t>max</a:t>
                </a:r>
                <a:r>
                  <a:rPr lang="en-US" altLang="zh-CN" dirty="0"/>
                  <a:t> + </a:t>
                </a:r>
                <a:r>
                  <a:rPr lang="en-US" altLang="zh-CN" dirty="0" err="1"/>
                  <a:t>K</a:t>
                </a:r>
                <a:r>
                  <a:rPr lang="en-US" altLang="zh-CN" baseline="-25000" dirty="0" err="1"/>
                  <a:t>min</a:t>
                </a:r>
                <a:r>
                  <a:rPr lang="en-US" altLang="zh-CN" dirty="0"/>
                  <a:t>) </a:t>
                </a:r>
                <a:r>
                  <a:rPr lang="en-US" altLang="zh-CN" dirty="0" smtClean="0"/>
                  <a:t>n</a:t>
                </a:r>
                <a:r>
                  <a:rPr lang="zh-CN" altLang="en-US" dirty="0" smtClean="0"/>
                  <a:t>；</a:t>
                </a:r>
                <a:endParaRPr lang="en-US" altLang="zh-CN" dirty="0" smtClean="0"/>
              </a:p>
              <a:p>
                <a:endParaRPr lang="en-US" altLang="zh-CN" dirty="0" smtClean="0"/>
              </a:p>
              <a:p>
                <a:r>
                  <a:rPr lang="en-US" altLang="zh-CN" dirty="0"/>
                  <a:t>	</a:t>
                </a:r>
                <a:r>
                  <a:rPr lang="zh-CN" altLang="en-US" dirty="0" smtClean="0"/>
                  <a:t>公式二：</a:t>
                </a:r>
                <a14:m>
                  <m:oMath xmlns:m="http://schemas.openxmlformats.org/officeDocument/2006/math">
                    <m:r>
                      <a:rPr lang="en-US" altLang="zh-CN">
                        <a:latin typeface="Cambria Math"/>
                      </a:rPr>
                      <m:t>∆</m:t>
                    </m:r>
                  </m:oMath>
                </a14:m>
                <a:r>
                  <a:rPr lang="en-US" altLang="zh-CN" baseline="-25000" dirty="0" err="1"/>
                  <a:t>s</a:t>
                </a:r>
                <a:r>
                  <a:rPr lang="en-US" altLang="zh-CN" dirty="0" err="1"/>
                  <a:t>n</a:t>
                </a:r>
                <a:r>
                  <a:rPr lang="en-US" altLang="zh-CN" dirty="0"/>
                  <a:t> = -(K</a:t>
                </a:r>
                <a:r>
                  <a:rPr lang="en-US" altLang="zh-CN" baseline="30000" dirty="0"/>
                  <a:t>2</a:t>
                </a:r>
                <a:r>
                  <a:rPr lang="en-US" altLang="zh-CN" baseline="-25000" dirty="0"/>
                  <a:t>max</a:t>
                </a:r>
                <a:r>
                  <a:rPr lang="en-US" altLang="zh-CN" dirty="0"/>
                  <a:t> + K</a:t>
                </a:r>
                <a:r>
                  <a:rPr lang="en-US" altLang="zh-CN" baseline="30000" dirty="0"/>
                  <a:t>2</a:t>
                </a:r>
                <a:r>
                  <a:rPr lang="en-US" altLang="zh-CN" baseline="-25000" dirty="0"/>
                  <a:t>min</a:t>
                </a:r>
                <a:r>
                  <a:rPr lang="en-US" altLang="zh-CN" dirty="0"/>
                  <a:t>) n - </a:t>
                </a:r>
                <a14:m>
                  <m:oMath xmlns:m="http://schemas.openxmlformats.org/officeDocument/2006/math">
                    <m:r>
                      <a:rPr lang="en-US" altLang="zh-CN">
                        <a:latin typeface="Cambria Math"/>
                      </a:rPr>
                      <m:t>𝛻</m:t>
                    </m:r>
                  </m:oMath>
                </a14:m>
                <a:r>
                  <a:rPr lang="en-US" altLang="zh-CN" baseline="-25000" dirty="0"/>
                  <a:t>s</a:t>
                </a:r>
                <a:r>
                  <a:rPr lang="en-US" altLang="zh-CN" dirty="0"/>
                  <a:t>(</a:t>
                </a:r>
                <a:r>
                  <a:rPr lang="en-US" altLang="zh-CN" dirty="0" err="1"/>
                  <a:t>K</a:t>
                </a:r>
                <a:r>
                  <a:rPr lang="en-US" altLang="zh-CN" baseline="-25000" dirty="0" err="1"/>
                  <a:t>max</a:t>
                </a:r>
                <a:r>
                  <a:rPr lang="en-US" altLang="zh-CN" dirty="0"/>
                  <a:t> + </a:t>
                </a:r>
                <a:r>
                  <a:rPr lang="en-US" altLang="zh-CN" dirty="0" err="1"/>
                  <a:t>K</a:t>
                </a:r>
                <a:r>
                  <a:rPr lang="en-US" altLang="zh-CN" baseline="-25000" dirty="0" err="1"/>
                  <a:t>min</a:t>
                </a:r>
                <a:r>
                  <a:rPr lang="en-US" altLang="zh-CN" dirty="0" smtClean="0"/>
                  <a:t>)</a:t>
                </a:r>
                <a:r>
                  <a:rPr lang="zh-CN" altLang="en-US" dirty="0" smtClean="0"/>
                  <a:t>；</a:t>
                </a:r>
                <a:endParaRPr lang="en-US" altLang="zh-CN" dirty="0" smtClean="0"/>
              </a:p>
              <a:p>
                <a:r>
                  <a:rPr lang="en-US" altLang="zh-CN" dirty="0"/>
                  <a:t>	</a:t>
                </a:r>
                <a:r>
                  <a:rPr lang="en-US" altLang="zh-CN" dirty="0"/>
                  <a:t> </a:t>
                </a:r>
                <a:endParaRPr lang="zh-CN" altLang="zh-CN" dirty="0"/>
              </a:p>
              <a:p>
                <a14:m>
                  <m:oMath xmlns:m="http://schemas.openxmlformats.org/officeDocument/2006/math">
                    <m:r>
                      <a:rPr lang="en-US" altLang="zh-CN" b="0" i="1" dirty="0" smtClean="0">
                        <a:latin typeface="Cambria Math"/>
                      </a:rPr>
                      <m:t>                  </m:t>
                    </m:r>
                    <m:r>
                      <a:rPr lang="zh-CN" altLang="en-US" i="1" dirty="0">
                        <a:latin typeface="Cambria Math"/>
                      </a:rPr>
                      <m:t>可得到</m:t>
                    </m:r>
                    <m:r>
                      <a:rPr lang="zh-CN" altLang="en-US" b="0" i="1" dirty="0" smtClean="0">
                        <a:latin typeface="Cambria Math"/>
                      </a:rPr>
                      <m:t>：</m:t>
                    </m:r>
                    <m:r>
                      <a:rPr lang="en-US" altLang="zh-CN"/>
                      <m:t>∆</m:t>
                    </m:r>
                  </m:oMath>
                </a14:m>
                <a:r>
                  <a:rPr lang="en-US" altLang="zh-CN" baseline="-25000" dirty="0" err="1"/>
                  <a:t>s</a:t>
                </a:r>
                <a:r>
                  <a:rPr lang="en-US" altLang="zh-CN" dirty="0" err="1"/>
                  <a:t>n</a:t>
                </a:r>
                <a:r>
                  <a:rPr lang="en-US" altLang="zh-CN" dirty="0"/>
                  <a:t>▪ n = -( K</a:t>
                </a:r>
                <a:r>
                  <a:rPr lang="en-US" altLang="zh-CN" baseline="30000" dirty="0"/>
                  <a:t>2</a:t>
                </a:r>
                <a:r>
                  <a:rPr lang="en-US" altLang="zh-CN" baseline="-25000" dirty="0"/>
                  <a:t>max</a:t>
                </a:r>
                <a:r>
                  <a:rPr lang="en-US" altLang="zh-CN" dirty="0"/>
                  <a:t> + K</a:t>
                </a:r>
                <a:r>
                  <a:rPr lang="en-US" altLang="zh-CN" baseline="30000" dirty="0"/>
                  <a:t>2</a:t>
                </a:r>
                <a:r>
                  <a:rPr lang="en-US" altLang="zh-CN" baseline="-25000" dirty="0"/>
                  <a:t>min</a:t>
                </a:r>
                <a:r>
                  <a:rPr lang="en-US" altLang="zh-CN" dirty="0" smtClean="0"/>
                  <a:t>)    // n </a:t>
                </a:r>
                <a:r>
                  <a:rPr lang="zh-CN" altLang="en-US" dirty="0" smtClean="0"/>
                  <a:t>为顶点的法向</a:t>
                </a:r>
                <a:endParaRPr lang="zh-CN" altLang="zh-CN" dirty="0"/>
              </a:p>
              <a:p>
                <a:r>
                  <a:rPr lang="en-US" altLang="zh-CN" dirty="0"/>
                  <a:t> </a:t>
                </a:r>
                <a:endParaRPr lang="zh-CN" altLang="zh-CN" dirty="0"/>
              </a:p>
              <a:p>
                <a14:m>
                  <m:oMath xmlns:m="http://schemas.openxmlformats.org/officeDocument/2006/math">
                    <m:r>
                      <a:rPr lang="en-US" altLang="zh-CN" b="0" i="1" dirty="0" smtClean="0">
                        <a:latin typeface="Cambria Math"/>
                      </a:rPr>
                      <m:t>                  </m:t>
                    </m:r>
                    <m:r>
                      <a:rPr lang="zh-CN" altLang="en-US" i="1" dirty="0">
                        <a:latin typeface="Cambria Math"/>
                      </a:rPr>
                      <m:t>其中</m:t>
                    </m:r>
                    <m:r>
                      <a:rPr lang="zh-CN" altLang="en-US" b="0" i="1" dirty="0" smtClean="0">
                        <a:latin typeface="Cambria Math"/>
                      </a:rPr>
                      <m:t>：</m:t>
                    </m:r>
                    <m:r>
                      <a:rPr lang="en-US" altLang="zh-CN" b="0" i="1" dirty="0" smtClean="0">
                        <a:latin typeface="Cambria Math"/>
                      </a:rPr>
                      <m:t>     </m:t>
                    </m:r>
                    <m:r>
                      <a:rPr lang="en-US" altLang="zh-CN">
                        <a:latin typeface="Cambria Math"/>
                      </a:rPr>
                      <m:t>∆</m:t>
                    </m:r>
                    <m:r>
                      <m:rPr>
                        <m:nor/>
                      </m:rPr>
                      <a:rPr lang="en-US" altLang="zh-CN" baseline="-25000" dirty="0"/>
                      <m:t>s</m:t>
                    </m:r>
                    <m:r>
                      <a:rPr lang="zh-CN" altLang="en-US" b="0" i="1" dirty="0" smtClean="0">
                        <a:latin typeface="Cambria Math"/>
                      </a:rPr>
                      <m:t>为</m:t>
                    </m:r>
                    <m:r>
                      <a:rPr lang="en-US" altLang="zh-CN" b="0" i="1" dirty="0" smtClean="0">
                        <a:latin typeface="Cambria Math"/>
                      </a:rPr>
                      <m:t>    </m:t>
                    </m:r>
                    <m:r>
                      <a:rPr lang="en-US" altLang="zh-CN"/>
                      <m:t>∆</m:t>
                    </m:r>
                  </m:oMath>
                </a14:m>
                <a:r>
                  <a:rPr lang="en-US" altLang="zh-CN" baseline="-25000" dirty="0"/>
                  <a:t>s</a:t>
                </a:r>
                <a:r>
                  <a:rPr lang="en-US" altLang="zh-CN" dirty="0"/>
                  <a:t>(v</a:t>
                </a:r>
                <a:r>
                  <a:rPr lang="en-US" altLang="zh-CN" baseline="-25000" dirty="0"/>
                  <a:t>i</a:t>
                </a:r>
                <a:r>
                  <a:rPr lang="en-US" altLang="zh-CN" dirty="0"/>
                  <a:t>) = </a:t>
                </a:r>
                <a14:m>
                  <m:oMath xmlns:m="http://schemas.openxmlformats.org/officeDocument/2006/math">
                    <m:f>
                      <m:fPr>
                        <m:ctrlPr>
                          <a:rPr lang="zh-CN" altLang="zh-CN" i="1"/>
                        </m:ctrlPr>
                      </m:fPr>
                      <m:num>
                        <m:r>
                          <a:rPr lang="en-US" altLang="zh-CN" i="1"/>
                          <m:t>1</m:t>
                        </m:r>
                      </m:num>
                      <m:den>
                        <m:r>
                          <m:rPr>
                            <m:sty m:val="p"/>
                          </m:rPr>
                          <a:rPr lang="en-US" altLang="zh-CN"/>
                          <m:t>i</m:t>
                        </m:r>
                        <m:r>
                          <a:rPr lang="zh-CN" altLang="zh-CN"/>
                          <m:t>混合面积</m:t>
                        </m:r>
                      </m:den>
                    </m:f>
                    <m:nary>
                      <m:naryPr>
                        <m:chr m:val="∑"/>
                        <m:limLoc m:val="undOvr"/>
                        <m:supHide m:val="on"/>
                        <m:ctrlPr>
                          <a:rPr lang="zh-CN" altLang="zh-CN" i="1"/>
                        </m:ctrlPr>
                      </m:naryPr>
                      <m:sub>
                        <m:r>
                          <m:rPr>
                            <m:sty m:val="p"/>
                          </m:rPr>
                          <a:rPr lang="en-US" altLang="zh-CN"/>
                          <m:t>j</m:t>
                        </m:r>
                      </m:sub>
                      <m:sup/>
                      <m:e>
                        <m:r>
                          <a:rPr lang="en-US" altLang="zh-CN" i="1"/>
                          <m:t>(</m:t>
                        </m:r>
                        <m:r>
                          <a:rPr lang="en-US" altLang="zh-CN" i="1"/>
                          <m:t>𝑐𝑜𝑡</m:t>
                        </m:r>
                        <m:r>
                          <m:rPr>
                            <m:sty m:val="p"/>
                          </m:rPr>
                          <a:rPr lang="en-US" altLang="zh-CN"/>
                          <m:t>α</m:t>
                        </m:r>
                        <m:r>
                          <a:rPr lang="en-US" altLang="zh-CN"/>
                          <m:t>+</m:t>
                        </m:r>
                        <m:r>
                          <m:rPr>
                            <m:sty m:val="p"/>
                          </m:rPr>
                          <a:rPr lang="en-US" altLang="zh-CN"/>
                          <m:t>cotβ</m:t>
                        </m:r>
                        <m:r>
                          <a:rPr lang="en-US" altLang="zh-CN" i="1"/>
                          <m:t>)</m:t>
                        </m:r>
                      </m:e>
                    </m:nary>
                  </m:oMath>
                </a14:m>
                <a:r>
                  <a:rPr lang="en-US" altLang="zh-CN" dirty="0"/>
                  <a:t>(</a:t>
                </a:r>
                <a:r>
                  <a:rPr lang="en-US" altLang="zh-CN" dirty="0" err="1"/>
                  <a:t>v</a:t>
                </a:r>
                <a:r>
                  <a:rPr lang="en-US" altLang="zh-CN" baseline="-25000" dirty="0" err="1"/>
                  <a:t>j</a:t>
                </a:r>
                <a:r>
                  <a:rPr lang="en-US" altLang="zh-CN" dirty="0"/>
                  <a:t> - v</a:t>
                </a:r>
                <a:r>
                  <a:rPr lang="en-US" altLang="zh-CN" baseline="-25000" dirty="0"/>
                  <a:t>i</a:t>
                </a:r>
                <a:r>
                  <a:rPr lang="en-US" altLang="zh-CN" dirty="0" smtClean="0"/>
                  <a:t>)     //</a:t>
                </a:r>
                <a:r>
                  <a:rPr lang="zh-CN" altLang="en-US" dirty="0" smtClean="0"/>
                  <a:t>即为平均曲率</a:t>
                </a:r>
                <a:endParaRPr lang="zh-CN" altLang="zh-CN" dirty="0"/>
              </a:p>
              <a:p>
                <a:endParaRPr lang="en-US" altLang="zh-CN" dirty="0" smtClean="0"/>
              </a:p>
            </p:txBody>
          </p:sp>
        </mc:Choice>
        <mc:Fallback>
          <p:sp>
            <p:nvSpPr>
              <p:cNvPr id="5" name="TextBox 4"/>
              <p:cNvSpPr txBox="1">
                <a:spLocks noRot="1" noChangeAspect="1" noMove="1" noResize="1" noEditPoints="1" noAdjustHandles="1" noChangeArrowheads="1" noChangeShapeType="1" noTextEdit="1"/>
              </p:cNvSpPr>
              <p:nvPr/>
            </p:nvSpPr>
            <p:spPr>
              <a:xfrm>
                <a:off x="585181" y="2355273"/>
                <a:ext cx="10071096" cy="3044999"/>
              </a:xfrm>
              <a:prstGeom prst="rect">
                <a:avLst/>
              </a:prstGeom>
              <a:blipFill rotWithShape="1">
                <a:blip r:embed="rId2"/>
                <a:stretch>
                  <a:fillRect l="-969" t="-1200" b="-8800"/>
                </a:stretch>
              </a:blipFill>
              <a:ln w="12700" cap="flat">
                <a:noFill/>
                <a:miter lim="400000"/>
              </a:ln>
              <a:effectLst/>
            </p:spPr>
            <p:txBody>
              <a:bodyPr/>
              <a:lstStyle/>
              <a:p>
                <a:r>
                  <a:rPr lang="zh-CN" altLang="en-US">
                    <a:noFill/>
                  </a:rPr>
                  <a:t> </a:t>
                </a:r>
              </a:p>
            </p:txBody>
          </p:sp>
        </mc:Fallback>
      </mc:AlternateContent>
    </p:spTree>
    <p:extLst>
      <p:ext uri="{BB962C8B-B14F-4D97-AF65-F5344CB8AC3E}">
        <p14:creationId xmlns:p14="http://schemas.microsoft.com/office/powerpoint/2010/main" val="2049768232"/>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三角形面的面积</a:t>
            </a:r>
            <a:endParaRPr lang="zh-CN" altLang="en-US" dirty="0"/>
          </a:p>
        </p:txBody>
      </p:sp>
      <mc:AlternateContent xmlns:mc="http://schemas.openxmlformats.org/markup-compatibility/2006">
        <mc:Choice xmlns:a14="http://schemas.microsoft.com/office/drawing/2010/main" Requires="a14">
          <p:sp>
            <p:nvSpPr>
              <p:cNvPr id="5" name="TextBox 4"/>
              <p:cNvSpPr txBox="1"/>
              <p:nvPr/>
            </p:nvSpPr>
            <p:spPr>
              <a:xfrm>
                <a:off x="826476" y="2294788"/>
                <a:ext cx="7227277" cy="409163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altLang="zh-CN" dirty="0" smtClean="0"/>
                  <a:t>S</a:t>
                </a:r>
                <a:r>
                  <a:rPr lang="zh-CN" altLang="zh-CN" baseline="-25000" dirty="0"/>
                  <a:t>△</a:t>
                </a:r>
                <a:r>
                  <a:rPr lang="zh-CN" altLang="zh-CN" dirty="0"/>
                  <a:t> </a:t>
                </a:r>
                <a:r>
                  <a:rPr lang="en-US" altLang="zh-CN" dirty="0"/>
                  <a:t>= </a:t>
                </a:r>
                <a14:m>
                  <m:oMath xmlns:m="http://schemas.openxmlformats.org/officeDocument/2006/math">
                    <m:f>
                      <m:fPr>
                        <m:ctrlPr>
                          <a:rPr lang="zh-CN" altLang="zh-CN" i="1"/>
                        </m:ctrlPr>
                      </m:fPr>
                      <m:num>
                        <m:r>
                          <a:rPr lang="en-US" altLang="zh-CN" i="1"/>
                          <m:t>1</m:t>
                        </m:r>
                      </m:num>
                      <m:den>
                        <m:r>
                          <a:rPr lang="en-US" altLang="zh-CN" i="1"/>
                          <m:t>2</m:t>
                        </m:r>
                      </m:den>
                    </m:f>
                  </m:oMath>
                </a14:m>
                <a:r>
                  <a:rPr lang="en-US" altLang="zh-CN" dirty="0"/>
                  <a:t> </a:t>
                </a:r>
                <a:r>
                  <a:rPr lang="en-US" altLang="zh-CN" dirty="0" err="1"/>
                  <a:t>bc</a:t>
                </a:r>
                <a:r>
                  <a:rPr lang="en-US" altLang="zh-CN" dirty="0"/>
                  <a:t> </a:t>
                </a:r>
                <a:r>
                  <a:rPr lang="en-US" altLang="zh-CN" dirty="0" err="1"/>
                  <a:t>sinA</a:t>
                </a:r>
                <a:r>
                  <a:rPr lang="en-US" altLang="zh-CN" dirty="0"/>
                  <a:t> = </a:t>
                </a:r>
                <a14:m>
                  <m:oMath xmlns:m="http://schemas.openxmlformats.org/officeDocument/2006/math">
                    <m:f>
                      <m:fPr>
                        <m:ctrlPr>
                          <a:rPr lang="zh-CN" altLang="zh-CN" i="1"/>
                        </m:ctrlPr>
                      </m:fPr>
                      <m:num>
                        <m:r>
                          <a:rPr lang="en-US" altLang="zh-CN" i="1"/>
                          <m:t>1</m:t>
                        </m:r>
                      </m:num>
                      <m:den>
                        <m:r>
                          <a:rPr lang="en-US" altLang="zh-CN" i="1"/>
                          <m:t>2</m:t>
                        </m:r>
                      </m:den>
                    </m:f>
                  </m:oMath>
                </a14:m>
                <a:r>
                  <a:rPr lang="en-US" altLang="zh-CN" dirty="0"/>
                  <a:t> ac </a:t>
                </a:r>
                <a:r>
                  <a:rPr lang="en-US" altLang="zh-CN" dirty="0" err="1"/>
                  <a:t>sinB</a:t>
                </a:r>
                <a:r>
                  <a:rPr lang="en-US" altLang="zh-CN" dirty="0"/>
                  <a:t> = </a:t>
                </a:r>
                <a14:m>
                  <m:oMath xmlns:m="http://schemas.openxmlformats.org/officeDocument/2006/math">
                    <m:f>
                      <m:fPr>
                        <m:ctrlPr>
                          <a:rPr lang="zh-CN" altLang="zh-CN" i="1"/>
                        </m:ctrlPr>
                      </m:fPr>
                      <m:num>
                        <m:r>
                          <a:rPr lang="en-US" altLang="zh-CN" i="1"/>
                          <m:t>1</m:t>
                        </m:r>
                      </m:num>
                      <m:den>
                        <m:r>
                          <a:rPr lang="en-US" altLang="zh-CN" i="1"/>
                          <m:t>2</m:t>
                        </m:r>
                      </m:den>
                    </m:f>
                  </m:oMath>
                </a14:m>
                <a:r>
                  <a:rPr lang="en-US" altLang="zh-CN" dirty="0"/>
                  <a:t> ab </a:t>
                </a:r>
                <a:r>
                  <a:rPr lang="en-US" altLang="zh-CN" dirty="0" err="1" smtClean="0"/>
                  <a:t>sinC</a:t>
                </a:r>
                <a:r>
                  <a:rPr lang="en-US" altLang="zh-CN" dirty="0" smtClean="0"/>
                  <a:t> //</a:t>
                </a:r>
                <a:r>
                  <a:rPr lang="zh-CN" altLang="en-US" dirty="0" smtClean="0"/>
                  <a:t>向量叉积取模</a:t>
                </a:r>
                <a:endParaRPr lang="en-US" altLang="zh-CN" dirty="0" smtClean="0"/>
              </a:p>
              <a:p>
                <a:endParaRPr lang="en-US" altLang="zh-CN" dirty="0" smtClean="0"/>
              </a:p>
              <a:p>
                <a:r>
                  <a:rPr lang="en-US" altLang="zh-CN" dirty="0"/>
                  <a:t> </a:t>
                </a:r>
                <a:r>
                  <a:rPr lang="en-US" altLang="zh-CN" dirty="0" smtClean="0"/>
                  <a:t>    = </a:t>
                </a:r>
                <a14:m>
                  <m:oMath xmlns:m="http://schemas.openxmlformats.org/officeDocument/2006/math">
                    <m:f>
                      <m:fPr>
                        <m:ctrlPr>
                          <a:rPr lang="zh-CN" altLang="zh-CN" i="1"/>
                        </m:ctrlPr>
                      </m:fPr>
                      <m:num>
                        <m:r>
                          <a:rPr lang="en-US" altLang="zh-CN" i="1"/>
                          <m:t>1</m:t>
                        </m:r>
                      </m:num>
                      <m:den>
                        <m:r>
                          <a:rPr lang="en-US" altLang="zh-CN" i="1"/>
                          <m:t>4</m:t>
                        </m:r>
                      </m:den>
                    </m:f>
                  </m:oMath>
                </a14:m>
                <a:r>
                  <a:rPr lang="en-US" altLang="zh-CN" dirty="0" smtClean="0"/>
                  <a:t> </a:t>
                </a:r>
                <a14:m>
                  <m:oMath xmlns:m="http://schemas.openxmlformats.org/officeDocument/2006/math">
                    <m:rad>
                      <m:radPr>
                        <m:degHide m:val="on"/>
                        <m:ctrlPr>
                          <a:rPr lang="zh-CN" altLang="zh-CN" i="1"/>
                        </m:ctrlPr>
                      </m:radPr>
                      <m:deg/>
                      <m:e>
                        <m:sSup>
                          <m:sSupPr>
                            <m:ctrlPr>
                              <a:rPr lang="zh-CN" altLang="zh-CN" i="1"/>
                            </m:ctrlPr>
                          </m:sSupPr>
                          <m:e>
                            <m:r>
                              <a:rPr lang="en-US" altLang="zh-CN"/>
                              <m:t>2</m:t>
                            </m:r>
                            <m:r>
                              <m:rPr>
                                <m:sty m:val="p"/>
                              </m:rPr>
                              <a:rPr lang="en-US" altLang="zh-CN"/>
                              <m:t>b</m:t>
                            </m:r>
                          </m:e>
                          <m:sup>
                            <m:r>
                              <a:rPr lang="en-US" altLang="zh-CN"/>
                              <m:t>2</m:t>
                            </m:r>
                          </m:sup>
                        </m:sSup>
                        <m:sSup>
                          <m:sSupPr>
                            <m:ctrlPr>
                              <a:rPr lang="zh-CN" altLang="zh-CN" i="1"/>
                            </m:ctrlPr>
                          </m:sSupPr>
                          <m:e>
                            <m:r>
                              <m:rPr>
                                <m:sty m:val="p"/>
                              </m:rPr>
                              <a:rPr lang="en-US" altLang="zh-CN"/>
                              <m:t>c</m:t>
                            </m:r>
                          </m:e>
                          <m:sup>
                            <m:r>
                              <a:rPr lang="en-US" altLang="zh-CN"/>
                              <m:t>2</m:t>
                            </m:r>
                          </m:sup>
                        </m:sSup>
                        <m:r>
                          <a:rPr lang="en-US" altLang="zh-CN" i="1"/>
                          <m:t>+</m:t>
                        </m:r>
                        <m:sSup>
                          <m:sSupPr>
                            <m:ctrlPr>
                              <a:rPr lang="zh-CN" altLang="zh-CN" i="1"/>
                            </m:ctrlPr>
                          </m:sSupPr>
                          <m:e>
                            <m:r>
                              <a:rPr lang="en-US" altLang="zh-CN"/>
                              <m:t>2</m:t>
                            </m:r>
                            <m:r>
                              <m:rPr>
                                <m:sty m:val="p"/>
                              </m:rPr>
                              <a:rPr lang="en-US" altLang="zh-CN"/>
                              <m:t>c</m:t>
                            </m:r>
                          </m:e>
                          <m:sup>
                            <m:r>
                              <a:rPr lang="en-US" altLang="zh-CN"/>
                              <m:t>2</m:t>
                            </m:r>
                          </m:sup>
                        </m:sSup>
                        <m:sSup>
                          <m:sSupPr>
                            <m:ctrlPr>
                              <a:rPr lang="zh-CN" altLang="zh-CN" i="1"/>
                            </m:ctrlPr>
                          </m:sSupPr>
                          <m:e>
                            <m:r>
                              <m:rPr>
                                <m:sty m:val="p"/>
                              </m:rPr>
                              <a:rPr lang="en-US" altLang="zh-CN"/>
                              <m:t>a</m:t>
                            </m:r>
                          </m:e>
                          <m:sup>
                            <m:r>
                              <a:rPr lang="en-US" altLang="zh-CN"/>
                              <m:t>2</m:t>
                            </m:r>
                          </m:sup>
                        </m:sSup>
                        <m:r>
                          <a:rPr lang="en-US" altLang="zh-CN" i="1"/>
                          <m:t>+2</m:t>
                        </m:r>
                        <m:sSup>
                          <m:sSupPr>
                            <m:ctrlPr>
                              <a:rPr lang="zh-CN" altLang="zh-CN" i="1"/>
                            </m:ctrlPr>
                          </m:sSupPr>
                          <m:e>
                            <m:r>
                              <m:rPr>
                                <m:sty m:val="p"/>
                              </m:rPr>
                              <a:rPr lang="en-US" altLang="zh-CN"/>
                              <m:t>a</m:t>
                            </m:r>
                          </m:e>
                          <m:sup>
                            <m:r>
                              <a:rPr lang="en-US" altLang="zh-CN"/>
                              <m:t>2</m:t>
                            </m:r>
                          </m:sup>
                        </m:sSup>
                        <m:sSup>
                          <m:sSupPr>
                            <m:ctrlPr>
                              <a:rPr lang="zh-CN" altLang="zh-CN" i="1"/>
                            </m:ctrlPr>
                          </m:sSupPr>
                          <m:e>
                            <m:r>
                              <m:rPr>
                                <m:sty m:val="p"/>
                              </m:rPr>
                              <a:rPr lang="en-US" altLang="zh-CN"/>
                              <m:t>b</m:t>
                            </m:r>
                          </m:e>
                          <m:sup>
                            <m:r>
                              <a:rPr lang="en-US" altLang="zh-CN"/>
                              <m:t>2</m:t>
                            </m:r>
                          </m:sup>
                        </m:sSup>
                        <m:r>
                          <a:rPr lang="en-US" altLang="zh-CN" i="1"/>
                          <m:t>−</m:t>
                        </m:r>
                        <m:sSup>
                          <m:sSupPr>
                            <m:ctrlPr>
                              <a:rPr lang="zh-CN" altLang="zh-CN" i="1"/>
                            </m:ctrlPr>
                          </m:sSupPr>
                          <m:e>
                            <m:r>
                              <m:rPr>
                                <m:sty m:val="p"/>
                              </m:rPr>
                              <a:rPr lang="en-US" altLang="zh-CN"/>
                              <m:t>a</m:t>
                            </m:r>
                          </m:e>
                          <m:sup>
                            <m:r>
                              <a:rPr lang="en-US" altLang="zh-CN"/>
                              <m:t>4</m:t>
                            </m:r>
                          </m:sup>
                        </m:sSup>
                        <m:r>
                          <a:rPr lang="en-US" altLang="zh-CN" i="1"/>
                          <m:t>−</m:t>
                        </m:r>
                        <m:sSup>
                          <m:sSupPr>
                            <m:ctrlPr>
                              <a:rPr lang="zh-CN" altLang="zh-CN" i="1"/>
                            </m:ctrlPr>
                          </m:sSupPr>
                          <m:e>
                            <m:r>
                              <m:rPr>
                                <m:sty m:val="p"/>
                              </m:rPr>
                              <a:rPr lang="en-US" altLang="zh-CN"/>
                              <m:t>b</m:t>
                            </m:r>
                          </m:e>
                          <m:sup>
                            <m:r>
                              <a:rPr lang="en-US" altLang="zh-CN"/>
                              <m:t>4</m:t>
                            </m:r>
                          </m:sup>
                        </m:sSup>
                        <m:r>
                          <a:rPr lang="en-US" altLang="zh-CN" i="1"/>
                          <m:t>−</m:t>
                        </m:r>
                        <m:sSup>
                          <m:sSupPr>
                            <m:ctrlPr>
                              <a:rPr lang="zh-CN" altLang="zh-CN" i="1"/>
                            </m:ctrlPr>
                          </m:sSupPr>
                          <m:e>
                            <m:r>
                              <m:rPr>
                                <m:sty m:val="p"/>
                              </m:rPr>
                              <a:rPr lang="en-US" altLang="zh-CN"/>
                              <m:t>c</m:t>
                            </m:r>
                          </m:e>
                          <m:sup>
                            <m:r>
                              <a:rPr lang="en-US" altLang="zh-CN"/>
                              <m:t>4</m:t>
                            </m:r>
                          </m:sup>
                        </m:sSup>
                      </m:e>
                    </m:rad>
                  </m:oMath>
                </a14:m>
                <a:r>
                  <a:rPr lang="en-US" altLang="zh-CN" dirty="0" smtClean="0"/>
                  <a:t>   //</a:t>
                </a:r>
                <a:r>
                  <a:rPr lang="zh-CN" altLang="en-US" dirty="0" smtClean="0"/>
                  <a:t>余弦定理</a:t>
                </a:r>
                <a:endParaRPr lang="zh-CN" altLang="zh-CN" dirty="0"/>
              </a:p>
              <a:p>
                <a:endParaRPr lang="en-US" altLang="zh-CN" dirty="0" smtClean="0"/>
              </a:p>
              <a:p>
                <a:r>
                  <a:rPr lang="en-US" altLang="zh-CN" dirty="0" smtClean="0"/>
                  <a:t>     = </a:t>
                </a:r>
                <a14:m>
                  <m:oMath xmlns:m="http://schemas.openxmlformats.org/officeDocument/2006/math">
                    <m:f>
                      <m:fPr>
                        <m:ctrlPr>
                          <a:rPr lang="zh-CN" altLang="zh-CN" i="1"/>
                        </m:ctrlPr>
                      </m:fPr>
                      <m:num>
                        <m:r>
                          <a:rPr lang="en-US" altLang="zh-CN" i="1"/>
                          <m:t>1</m:t>
                        </m:r>
                      </m:num>
                      <m:den>
                        <m:r>
                          <a:rPr lang="en-US" altLang="zh-CN" i="1"/>
                          <m:t>4</m:t>
                        </m:r>
                      </m:den>
                    </m:f>
                  </m:oMath>
                </a14:m>
                <a:r>
                  <a:rPr lang="en-US" altLang="zh-CN" dirty="0"/>
                  <a:t> </a:t>
                </a:r>
                <a14:m>
                  <m:oMath xmlns:m="http://schemas.openxmlformats.org/officeDocument/2006/math">
                    <m:rad>
                      <m:radPr>
                        <m:degHide m:val="on"/>
                        <m:ctrlPr>
                          <a:rPr lang="zh-CN" altLang="zh-CN" i="1"/>
                        </m:ctrlPr>
                      </m:radPr>
                      <m:deg/>
                      <m:e>
                        <m:r>
                          <a:rPr lang="en-US" altLang="zh-CN" i="1"/>
                          <m:t>(</m:t>
                        </m:r>
                        <m:r>
                          <a:rPr lang="en-US" altLang="zh-CN" i="1"/>
                          <m:t>𝑎</m:t>
                        </m:r>
                        <m:r>
                          <a:rPr lang="en-US" altLang="zh-CN" i="1"/>
                          <m:t>+</m:t>
                        </m:r>
                        <m:r>
                          <a:rPr lang="en-US" altLang="zh-CN" i="1"/>
                          <m:t>𝑏</m:t>
                        </m:r>
                        <m:r>
                          <a:rPr lang="en-US" altLang="zh-CN" i="1"/>
                          <m:t>+</m:t>
                        </m:r>
                        <m:r>
                          <a:rPr lang="en-US" altLang="zh-CN" i="1"/>
                          <m:t>𝑐</m:t>
                        </m:r>
                        <m:r>
                          <a:rPr lang="en-US" altLang="zh-CN" i="1"/>
                          <m:t>)(</m:t>
                        </m:r>
                        <m:r>
                          <a:rPr lang="en-US" altLang="zh-CN" i="1"/>
                          <m:t>𝑏</m:t>
                        </m:r>
                        <m:r>
                          <a:rPr lang="en-US" altLang="zh-CN" i="1"/>
                          <m:t>+</m:t>
                        </m:r>
                        <m:r>
                          <a:rPr lang="en-US" altLang="zh-CN" i="1"/>
                          <m:t>𝑐</m:t>
                        </m:r>
                        <m:r>
                          <a:rPr lang="en-US" altLang="zh-CN" i="1"/>
                          <m:t>−</m:t>
                        </m:r>
                        <m:r>
                          <a:rPr lang="en-US" altLang="zh-CN" i="1"/>
                          <m:t>𝑎</m:t>
                        </m:r>
                        <m:r>
                          <a:rPr lang="en-US" altLang="zh-CN" i="1"/>
                          <m:t>)(</m:t>
                        </m:r>
                        <m:r>
                          <a:rPr lang="en-US" altLang="zh-CN" i="1"/>
                          <m:t>𝑐</m:t>
                        </m:r>
                        <m:r>
                          <a:rPr lang="en-US" altLang="zh-CN" i="1"/>
                          <m:t>+</m:t>
                        </m:r>
                        <m:r>
                          <a:rPr lang="en-US" altLang="zh-CN" i="1"/>
                          <m:t>𝑎</m:t>
                        </m:r>
                        <m:r>
                          <a:rPr lang="en-US" altLang="zh-CN" i="1"/>
                          <m:t>−</m:t>
                        </m:r>
                        <m:r>
                          <a:rPr lang="en-US" altLang="zh-CN" i="1"/>
                          <m:t>𝑏</m:t>
                        </m:r>
                        <m:r>
                          <a:rPr lang="en-US" altLang="zh-CN" i="1"/>
                          <m:t>)(</m:t>
                        </m:r>
                        <m:r>
                          <a:rPr lang="en-US" altLang="zh-CN" i="1"/>
                          <m:t>𝑎</m:t>
                        </m:r>
                        <m:r>
                          <a:rPr lang="en-US" altLang="zh-CN" i="1"/>
                          <m:t>+</m:t>
                        </m:r>
                        <m:r>
                          <a:rPr lang="en-US" altLang="zh-CN" i="1"/>
                          <m:t>𝑏</m:t>
                        </m:r>
                        <m:r>
                          <a:rPr lang="en-US" altLang="zh-CN" i="1"/>
                          <m:t> −</m:t>
                        </m:r>
                        <m:r>
                          <a:rPr lang="en-US" altLang="zh-CN" i="1"/>
                          <m:t>𝑐</m:t>
                        </m:r>
                        <m:r>
                          <a:rPr lang="en-US" altLang="zh-CN" i="1"/>
                          <m:t>)</m:t>
                        </m:r>
                      </m:e>
                    </m:rad>
                  </m:oMath>
                </a14:m>
                <a:endParaRPr lang="zh-CN" altLang="zh-CN" dirty="0"/>
              </a:p>
              <a:p>
                <a:endParaRPr lang="en-US" altLang="zh-CN" dirty="0" smtClean="0"/>
              </a:p>
              <a:p>
                <a:r>
                  <a:rPr lang="en-US" altLang="zh-CN" dirty="0" smtClean="0"/>
                  <a:t>     = </a:t>
                </a:r>
                <a14:m>
                  <m:oMath xmlns:m="http://schemas.openxmlformats.org/officeDocument/2006/math">
                    <m:f>
                      <m:fPr>
                        <m:ctrlPr>
                          <a:rPr lang="zh-CN" altLang="zh-CN" i="1"/>
                        </m:ctrlPr>
                      </m:fPr>
                      <m:num>
                        <m:r>
                          <a:rPr lang="en-US" altLang="zh-CN" i="1"/>
                          <m:t>𝑎𝑏𝑐</m:t>
                        </m:r>
                      </m:num>
                      <m:den>
                        <m:r>
                          <a:rPr lang="en-US" altLang="zh-CN" i="1"/>
                          <m:t>4</m:t>
                        </m:r>
                        <m:r>
                          <a:rPr lang="en-US" altLang="zh-CN" i="1"/>
                          <m:t>𝑅</m:t>
                        </m:r>
                      </m:den>
                    </m:f>
                  </m:oMath>
                </a14:m>
                <a:r>
                  <a:rPr lang="en-US" altLang="zh-CN" dirty="0" smtClean="0"/>
                  <a:t>   //</a:t>
                </a:r>
                <a:r>
                  <a:rPr lang="zh-CN" altLang="en-US" dirty="0" smtClean="0"/>
                  <a:t>正弦定理，</a:t>
                </a:r>
                <a:r>
                  <a:rPr lang="en-US" altLang="zh-CN" dirty="0" smtClean="0"/>
                  <a:t>R</a:t>
                </a:r>
                <a:r>
                  <a:rPr lang="zh-CN" altLang="en-US" dirty="0" smtClean="0"/>
                  <a:t>为外接圆半径</a:t>
                </a:r>
                <a:endParaRPr lang="en-US" altLang="zh-CN" dirty="0" smtClean="0"/>
              </a:p>
              <a:p>
                <a:endParaRPr lang="en-US" altLang="zh-CN" dirty="0"/>
              </a:p>
              <a:p>
                <a:r>
                  <a:rPr lang="en-US" altLang="zh-CN" dirty="0" smtClean="0"/>
                  <a:t>     = </a:t>
                </a:r>
                <a:r>
                  <a:rPr lang="en-US" altLang="zh-CN" dirty="0" err="1" smtClean="0"/>
                  <a:t>rs</a:t>
                </a:r>
                <a:r>
                  <a:rPr lang="en-US" altLang="zh-CN" dirty="0" smtClean="0"/>
                  <a:t>    // r</a:t>
                </a:r>
                <a:r>
                  <a:rPr lang="zh-CN" altLang="en-US" dirty="0" smtClean="0"/>
                  <a:t>为内切圆半径，</a:t>
                </a:r>
                <a:r>
                  <a:rPr lang="en-US" altLang="zh-CN" dirty="0" smtClean="0"/>
                  <a:t>s = </a:t>
                </a:r>
                <a14:m>
                  <m:oMath xmlns:m="http://schemas.openxmlformats.org/officeDocument/2006/math">
                    <m:f>
                      <m:fPr>
                        <m:ctrlPr>
                          <a:rPr lang="zh-CN" altLang="zh-CN" i="1"/>
                        </m:ctrlPr>
                      </m:fPr>
                      <m:num>
                        <m:r>
                          <a:rPr lang="en-US" altLang="zh-CN" i="1"/>
                          <m:t>𝑎</m:t>
                        </m:r>
                        <m:r>
                          <a:rPr lang="en-US" altLang="zh-CN" i="1"/>
                          <m:t>+</m:t>
                        </m:r>
                        <m:r>
                          <a:rPr lang="en-US" altLang="zh-CN" i="1"/>
                          <m:t>𝑏</m:t>
                        </m:r>
                        <m:r>
                          <a:rPr lang="en-US" altLang="zh-CN" i="1"/>
                          <m:t>+</m:t>
                        </m:r>
                        <m:r>
                          <a:rPr lang="en-US" altLang="zh-CN" i="1"/>
                          <m:t>𝑐</m:t>
                        </m:r>
                      </m:num>
                      <m:den>
                        <m:r>
                          <a:rPr lang="en-US" altLang="zh-CN" i="1"/>
                          <m:t>2</m:t>
                        </m:r>
                      </m:den>
                    </m:f>
                  </m:oMath>
                </a14:m>
                <a:endParaRPr lang="en-US" altLang="zh-CN" dirty="0" smtClean="0"/>
              </a:p>
              <a:p>
                <a:endParaRPr lang="en-US" altLang="zh-CN" dirty="0"/>
              </a:p>
              <a:p>
                <a:r>
                  <a:rPr lang="en-US" altLang="zh-CN" dirty="0" smtClean="0"/>
                  <a:t>     = </a:t>
                </a:r>
                <a14:m>
                  <m:oMath xmlns:m="http://schemas.openxmlformats.org/officeDocument/2006/math">
                    <m:rad>
                      <m:radPr>
                        <m:degHide m:val="on"/>
                        <m:ctrlPr>
                          <a:rPr lang="zh-CN" altLang="zh-CN" i="1">
                            <a:latin typeface="Cambria Math"/>
                          </a:rPr>
                        </m:ctrlPr>
                      </m:radPr>
                      <m:deg/>
                      <m:e>
                        <m:r>
                          <a:rPr lang="en-US" altLang="zh-CN" b="0" i="1" smtClean="0">
                            <a:latin typeface="Cambria Math"/>
                          </a:rPr>
                          <m:t>𝑠</m:t>
                        </m:r>
                        <m:d>
                          <m:dPr>
                            <m:ctrlPr>
                              <a:rPr lang="en-US" altLang="zh-CN" b="0" i="1">
                                <a:latin typeface="Cambria Math"/>
                              </a:rPr>
                            </m:ctrlPr>
                          </m:dPr>
                          <m:e>
                            <m:r>
                              <a:rPr lang="en-US" altLang="zh-CN" b="0" i="1" smtClean="0">
                                <a:latin typeface="Cambria Math"/>
                              </a:rPr>
                              <m:t>𝑠</m:t>
                            </m:r>
                            <m:r>
                              <a:rPr lang="en-US" altLang="zh-CN" i="1">
                                <a:latin typeface="Cambria Math"/>
                              </a:rPr>
                              <m:t>−</m:t>
                            </m:r>
                            <m:r>
                              <a:rPr lang="en-US" altLang="zh-CN" i="1">
                                <a:latin typeface="Cambria Math"/>
                              </a:rPr>
                              <m:t>𝑎</m:t>
                            </m:r>
                          </m:e>
                        </m:d>
                        <m:d>
                          <m:dPr>
                            <m:ctrlPr>
                              <a:rPr lang="en-US" altLang="zh-CN" i="1">
                                <a:latin typeface="Cambria Math"/>
                              </a:rPr>
                            </m:ctrlPr>
                          </m:dPr>
                          <m:e>
                            <m:r>
                              <a:rPr lang="en-US" altLang="zh-CN" b="0" i="1" smtClean="0">
                                <a:latin typeface="Cambria Math"/>
                              </a:rPr>
                              <m:t>𝑠</m:t>
                            </m:r>
                            <m:r>
                              <a:rPr lang="en-US" altLang="zh-CN" i="1">
                                <a:latin typeface="Cambria Math"/>
                              </a:rPr>
                              <m:t>−</m:t>
                            </m:r>
                            <m:r>
                              <a:rPr lang="en-US" altLang="zh-CN" i="1">
                                <a:latin typeface="Cambria Math"/>
                              </a:rPr>
                              <m:t>𝑏</m:t>
                            </m:r>
                          </m:e>
                        </m:d>
                        <m:d>
                          <m:dPr>
                            <m:ctrlPr>
                              <a:rPr lang="en-US" altLang="zh-CN" i="1">
                                <a:latin typeface="Cambria Math"/>
                              </a:rPr>
                            </m:ctrlPr>
                          </m:dPr>
                          <m:e>
                            <m:r>
                              <a:rPr lang="en-US" altLang="zh-CN" b="0" i="1" smtClean="0">
                                <a:latin typeface="Cambria Math"/>
                              </a:rPr>
                              <m:t>𝑠</m:t>
                            </m:r>
                            <m:r>
                              <a:rPr lang="en-US" altLang="zh-CN" i="1">
                                <a:latin typeface="Cambria Math"/>
                              </a:rPr>
                              <m:t> −</m:t>
                            </m:r>
                            <m:r>
                              <a:rPr lang="en-US" altLang="zh-CN" i="1">
                                <a:latin typeface="Cambria Math"/>
                              </a:rPr>
                              <m:t>𝑐</m:t>
                            </m:r>
                          </m:e>
                        </m:d>
                      </m:e>
                    </m:rad>
                  </m:oMath>
                </a14:m>
                <a:r>
                  <a:rPr lang="en-US" altLang="zh-CN" dirty="0" smtClean="0"/>
                  <a:t> //</a:t>
                </a:r>
                <a:r>
                  <a:rPr lang="zh-CN" altLang="en-US" dirty="0" smtClean="0"/>
                  <a:t>海伦公式 </a:t>
                </a:r>
                <a:endParaRPr lang="zh-CN" altLang="zh-CN" dirty="0"/>
              </a:p>
              <a:p>
                <a:endParaRPr lang="zh-CN" altLang="zh-CN" dirty="0"/>
              </a:p>
            </p:txBody>
          </p:sp>
        </mc:Choice>
        <mc:Fallback>
          <p:sp>
            <p:nvSpPr>
              <p:cNvPr id="5" name="TextBox 4"/>
              <p:cNvSpPr txBox="1">
                <a:spLocks noRot="1" noChangeAspect="1" noMove="1" noResize="1" noEditPoints="1" noAdjustHandles="1" noChangeArrowheads="1" noChangeShapeType="1" noTextEdit="1"/>
              </p:cNvSpPr>
              <p:nvPr/>
            </p:nvSpPr>
            <p:spPr>
              <a:xfrm>
                <a:off x="826476" y="2294788"/>
                <a:ext cx="7227277" cy="4091631"/>
              </a:xfrm>
              <a:prstGeom prst="rect">
                <a:avLst/>
              </a:prstGeom>
              <a:blipFill rotWithShape="1">
                <a:blip r:embed="rId2"/>
                <a:stretch>
                  <a:fillRect l="-1350"/>
                </a:stretch>
              </a:blipFill>
              <a:ln w="12700" cap="flat">
                <a:noFill/>
                <a:miter lim="400000"/>
              </a:ln>
              <a:effectLst/>
            </p:spPr>
            <p:txBody>
              <a:bodyPr/>
              <a:lstStyle/>
              <a:p>
                <a:r>
                  <a:rPr lang="zh-CN" altLang="en-US">
                    <a:noFill/>
                  </a:rPr>
                  <a:t> </a:t>
                </a:r>
              </a:p>
            </p:txBody>
          </p:sp>
        </mc:Fallback>
      </mc:AlternateContent>
      <p:grpSp>
        <p:nvGrpSpPr>
          <p:cNvPr id="13" name="组合 12"/>
          <p:cNvGrpSpPr/>
          <p:nvPr/>
        </p:nvGrpSpPr>
        <p:grpSpPr>
          <a:xfrm>
            <a:off x="7328388" y="2329909"/>
            <a:ext cx="3367454" cy="2787268"/>
            <a:chOff x="7328388" y="2329909"/>
            <a:chExt cx="3367454" cy="2787268"/>
          </a:xfrm>
        </p:grpSpPr>
        <p:sp>
          <p:nvSpPr>
            <p:cNvPr id="6" name="等腰三角形 5"/>
            <p:cNvSpPr/>
            <p:nvPr/>
          </p:nvSpPr>
          <p:spPr>
            <a:xfrm>
              <a:off x="7671288" y="2699239"/>
              <a:ext cx="2681654" cy="2048608"/>
            </a:xfrm>
            <a:prstGeom prst="triangle">
              <a:avLst/>
            </a:prstGeom>
            <a:ln w="25400">
              <a:solidFill>
                <a:srgbClr val="011C96"/>
              </a:solidFill>
              <a:miter lim="400000"/>
            </a:ln>
          </p:spPr>
          <p:txBody>
            <a:bodyPr lIns="45719" rIns="45719" rtlCol="0" anchor="ctr"/>
            <a:lstStyle/>
            <a:p>
              <a:pPr algn="ctr"/>
              <a:endParaRPr lang="zh-CN" altLang="en-US"/>
            </a:p>
          </p:txBody>
        </p:sp>
        <p:sp>
          <p:nvSpPr>
            <p:cNvPr id="7" name="TextBox 6"/>
            <p:cNvSpPr txBox="1"/>
            <p:nvPr/>
          </p:nvSpPr>
          <p:spPr>
            <a:xfrm>
              <a:off x="8840665" y="2329909"/>
              <a:ext cx="3429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 name="TextBox 7"/>
            <p:cNvSpPr txBox="1"/>
            <p:nvPr/>
          </p:nvSpPr>
          <p:spPr>
            <a:xfrm>
              <a:off x="10352942" y="4563182"/>
              <a:ext cx="3429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C</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9" name="TextBox 8"/>
            <p:cNvSpPr txBox="1"/>
            <p:nvPr/>
          </p:nvSpPr>
          <p:spPr>
            <a:xfrm>
              <a:off x="7328388" y="4563182"/>
              <a:ext cx="3429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B</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0" name="TextBox 9"/>
            <p:cNvSpPr txBox="1"/>
            <p:nvPr/>
          </p:nvSpPr>
          <p:spPr>
            <a:xfrm>
              <a:off x="8840665" y="4747847"/>
              <a:ext cx="3429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1" name="TextBox 10"/>
            <p:cNvSpPr txBox="1"/>
            <p:nvPr/>
          </p:nvSpPr>
          <p:spPr>
            <a:xfrm>
              <a:off x="9646626" y="3370175"/>
              <a:ext cx="3429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b</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2" name="TextBox 11"/>
            <p:cNvSpPr txBox="1"/>
            <p:nvPr/>
          </p:nvSpPr>
          <p:spPr>
            <a:xfrm>
              <a:off x="8053754" y="3370175"/>
              <a:ext cx="3429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c</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spTree>
    <p:extLst>
      <p:ext uri="{BB962C8B-B14F-4D97-AF65-F5344CB8AC3E}">
        <p14:creationId xmlns:p14="http://schemas.microsoft.com/office/powerpoint/2010/main" val="3071439749"/>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en-US" altLang="zh-CN" dirty="0" err="1" smtClean="0"/>
              <a:t>Voronoi</a:t>
            </a:r>
            <a:r>
              <a:rPr lang="zh-CN" altLang="en-US" dirty="0" smtClean="0"/>
              <a:t>面积</a:t>
            </a:r>
            <a:endParaRPr lang="zh-CN" altLang="en-US" dirty="0"/>
          </a:p>
        </p:txBody>
      </p:sp>
      <p:cxnSp>
        <p:nvCxnSpPr>
          <p:cNvPr id="14" name="直接连接符 13"/>
          <p:cNvCxnSpPr/>
          <p:nvPr/>
        </p:nvCxnSpPr>
        <p:spPr>
          <a:xfrm flipH="1">
            <a:off x="1758462" y="2321169"/>
            <a:ext cx="1222130" cy="1169377"/>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 name="直接连接符 15"/>
          <p:cNvCxnSpPr/>
          <p:nvPr/>
        </p:nvCxnSpPr>
        <p:spPr>
          <a:xfrm>
            <a:off x="2980592" y="2321169"/>
            <a:ext cx="1178170" cy="211016"/>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 name="直接连接符 17"/>
          <p:cNvCxnSpPr/>
          <p:nvPr/>
        </p:nvCxnSpPr>
        <p:spPr>
          <a:xfrm>
            <a:off x="4158762" y="2532185"/>
            <a:ext cx="808892" cy="1116623"/>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0" name="直接连接符 19"/>
          <p:cNvCxnSpPr/>
          <p:nvPr/>
        </p:nvCxnSpPr>
        <p:spPr>
          <a:xfrm flipH="1">
            <a:off x="3833446" y="3648808"/>
            <a:ext cx="1134208" cy="110783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3" name="直接连接符 22"/>
          <p:cNvCxnSpPr/>
          <p:nvPr/>
        </p:nvCxnSpPr>
        <p:spPr>
          <a:xfrm>
            <a:off x="1758462" y="3490546"/>
            <a:ext cx="685800" cy="844062"/>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5" name="直接连接符 24"/>
          <p:cNvCxnSpPr/>
          <p:nvPr/>
        </p:nvCxnSpPr>
        <p:spPr>
          <a:xfrm>
            <a:off x="2444262" y="4343400"/>
            <a:ext cx="1389184" cy="42203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7" name="直接连接符 26"/>
          <p:cNvCxnSpPr/>
          <p:nvPr/>
        </p:nvCxnSpPr>
        <p:spPr>
          <a:xfrm flipV="1">
            <a:off x="2444262" y="3490546"/>
            <a:ext cx="905607" cy="844062"/>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9" name="直接连接符 28"/>
          <p:cNvCxnSpPr/>
          <p:nvPr/>
        </p:nvCxnSpPr>
        <p:spPr>
          <a:xfrm>
            <a:off x="2980592" y="2321169"/>
            <a:ext cx="369277" cy="1169377"/>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1" name="直接连接符 30"/>
          <p:cNvCxnSpPr/>
          <p:nvPr/>
        </p:nvCxnSpPr>
        <p:spPr>
          <a:xfrm>
            <a:off x="1758462" y="3490546"/>
            <a:ext cx="1591407" cy="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3" name="直接连接符 32"/>
          <p:cNvCxnSpPr/>
          <p:nvPr/>
        </p:nvCxnSpPr>
        <p:spPr>
          <a:xfrm flipH="1">
            <a:off x="3349869" y="2532185"/>
            <a:ext cx="808893" cy="958361"/>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5" name="直接连接符 34"/>
          <p:cNvCxnSpPr/>
          <p:nvPr/>
        </p:nvCxnSpPr>
        <p:spPr>
          <a:xfrm>
            <a:off x="3349869" y="3490546"/>
            <a:ext cx="1617785" cy="158262"/>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7" name="直接连接符 36"/>
          <p:cNvCxnSpPr/>
          <p:nvPr/>
        </p:nvCxnSpPr>
        <p:spPr>
          <a:xfrm>
            <a:off x="3349869" y="3490546"/>
            <a:ext cx="483577" cy="1266092"/>
          </a:xfrm>
          <a:prstGeom prst="line">
            <a:avLst/>
          </a:prstGeom>
          <a:noFill/>
          <a:ln w="25400" cap="flat">
            <a:solidFill>
              <a:srgbClr val="FF000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9" name="直接连接符 38"/>
          <p:cNvCxnSpPr/>
          <p:nvPr/>
        </p:nvCxnSpPr>
        <p:spPr>
          <a:xfrm>
            <a:off x="2554165" y="3648808"/>
            <a:ext cx="611065" cy="624254"/>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1" name="直接连接符 40"/>
          <p:cNvCxnSpPr/>
          <p:nvPr/>
        </p:nvCxnSpPr>
        <p:spPr>
          <a:xfrm>
            <a:off x="2554165" y="3174023"/>
            <a:ext cx="0" cy="474785"/>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3" name="直接连接符 42"/>
          <p:cNvCxnSpPr/>
          <p:nvPr/>
        </p:nvCxnSpPr>
        <p:spPr>
          <a:xfrm flipH="1">
            <a:off x="2554165" y="2734408"/>
            <a:ext cx="989136" cy="439615"/>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5" name="直接连接符 44"/>
          <p:cNvCxnSpPr/>
          <p:nvPr/>
        </p:nvCxnSpPr>
        <p:spPr>
          <a:xfrm flipH="1">
            <a:off x="4136781" y="3297115"/>
            <a:ext cx="57151" cy="66382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7" name="直接连接符 46"/>
          <p:cNvCxnSpPr/>
          <p:nvPr/>
        </p:nvCxnSpPr>
        <p:spPr>
          <a:xfrm flipV="1">
            <a:off x="3165230" y="3960935"/>
            <a:ext cx="971551" cy="312127"/>
          </a:xfrm>
          <a:prstGeom prst="line">
            <a:avLst/>
          </a:prstGeom>
          <a:noFill/>
          <a:ln w="25400" cap="flat">
            <a:solidFill>
              <a:srgbClr val="00B05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2" name="直接连接符 51"/>
          <p:cNvCxnSpPr/>
          <p:nvPr/>
        </p:nvCxnSpPr>
        <p:spPr>
          <a:xfrm>
            <a:off x="3543301" y="2734408"/>
            <a:ext cx="650630" cy="562707"/>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5" name="直接连接符 74"/>
          <p:cNvCxnSpPr/>
          <p:nvPr/>
        </p:nvCxnSpPr>
        <p:spPr>
          <a:xfrm flipH="1">
            <a:off x="3165230" y="3490546"/>
            <a:ext cx="184639" cy="782516"/>
          </a:xfrm>
          <a:prstGeom prst="line">
            <a:avLst/>
          </a:prstGeom>
          <a:noFill/>
          <a:ln w="25400" cap="flat">
            <a:solidFill>
              <a:srgbClr val="00B05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7" name="直接连接符 76"/>
          <p:cNvCxnSpPr/>
          <p:nvPr/>
        </p:nvCxnSpPr>
        <p:spPr>
          <a:xfrm>
            <a:off x="3349869" y="3490546"/>
            <a:ext cx="786912" cy="470389"/>
          </a:xfrm>
          <a:prstGeom prst="line">
            <a:avLst/>
          </a:prstGeom>
          <a:noFill/>
          <a:ln w="25400" cap="flat">
            <a:solidFill>
              <a:srgbClr val="00B05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78" name="TextBox 77"/>
          <p:cNvSpPr txBox="1"/>
          <p:nvPr/>
        </p:nvSpPr>
        <p:spPr>
          <a:xfrm>
            <a:off x="3648807" y="4123592"/>
            <a:ext cx="2461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e</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9" name="TextBox 78"/>
          <p:cNvSpPr txBox="1"/>
          <p:nvPr/>
        </p:nvSpPr>
        <p:spPr>
          <a:xfrm>
            <a:off x="4519237" y="3538852"/>
            <a:ext cx="3868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zh-CN" dirty="0"/>
              <a:t>β</a:t>
            </a:r>
            <a:r>
              <a:rPr lang="en-US" altLang="zh-CN" baseline="-25000" dirty="0" err="1" smtClean="0"/>
              <a:t>ij</a:t>
            </a:r>
            <a:endParaRPr lang="zh-CN" altLang="zh-CN" dirty="0"/>
          </a:p>
        </p:txBody>
      </p:sp>
      <p:sp>
        <p:nvSpPr>
          <p:cNvPr id="80" name="TextBox 79"/>
          <p:cNvSpPr txBox="1"/>
          <p:nvPr/>
        </p:nvSpPr>
        <p:spPr>
          <a:xfrm>
            <a:off x="2576147" y="4079632"/>
            <a:ext cx="37806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zh-CN" dirty="0"/>
              <a:t>α</a:t>
            </a:r>
            <a:r>
              <a:rPr lang="en-US" altLang="zh-CN" baseline="-25000" dirty="0" err="1" smtClean="0"/>
              <a:t>ij</a:t>
            </a:r>
            <a:endParaRPr lang="zh-CN" altLang="zh-CN" dirty="0"/>
          </a:p>
        </p:txBody>
      </p:sp>
      <mc:AlternateContent xmlns:mc="http://schemas.openxmlformats.org/markup-compatibility/2006">
        <mc:Choice xmlns:a14="http://schemas.microsoft.com/office/drawing/2010/main" Requires="a14">
          <p:sp>
            <p:nvSpPr>
              <p:cNvPr id="81" name="TextBox 80"/>
              <p:cNvSpPr txBox="1"/>
              <p:nvPr/>
            </p:nvSpPr>
            <p:spPr>
              <a:xfrm>
                <a:off x="1714498" y="5231423"/>
                <a:ext cx="2901461" cy="49244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altLang="zh-CN" dirty="0" err="1"/>
                  <a:t>A</a:t>
                </a:r>
                <a:r>
                  <a:rPr lang="en-US" altLang="zh-CN" baseline="-25000" dirty="0" err="1"/>
                  <a:t>Voronoi</a:t>
                </a:r>
                <a:r>
                  <a:rPr lang="en-US" altLang="zh-CN" dirty="0"/>
                  <a:t> = </a:t>
                </a:r>
                <a14:m>
                  <m:oMath xmlns:m="http://schemas.openxmlformats.org/officeDocument/2006/math">
                    <m:f>
                      <m:fPr>
                        <m:ctrlPr>
                          <a:rPr lang="zh-CN" altLang="zh-CN" i="1"/>
                        </m:ctrlPr>
                      </m:fPr>
                      <m:num>
                        <m:r>
                          <a:rPr lang="en-US" altLang="zh-CN" i="1"/>
                          <m:t>1</m:t>
                        </m:r>
                      </m:num>
                      <m:den>
                        <m:r>
                          <a:rPr lang="en-US" altLang="zh-CN" i="1"/>
                          <m:t>8</m:t>
                        </m:r>
                      </m:den>
                    </m:f>
                  </m:oMath>
                </a14:m>
                <a:r>
                  <a:rPr lang="en-US" altLang="zh-CN" dirty="0"/>
                  <a:t> </a:t>
                </a:r>
                <a:r>
                  <a:rPr lang="zh-CN" altLang="zh-CN" dirty="0"/>
                  <a:t>∑</a:t>
                </a:r>
                <a:r>
                  <a:rPr lang="en-US" altLang="zh-CN" dirty="0"/>
                  <a:t>(cot</a:t>
                </a:r>
                <a:r>
                  <a:rPr lang="zh-CN" altLang="zh-CN" dirty="0"/>
                  <a:t>α</a:t>
                </a:r>
                <a:r>
                  <a:rPr lang="en-US" altLang="zh-CN" baseline="-25000" dirty="0" err="1"/>
                  <a:t>ij</a:t>
                </a:r>
                <a:r>
                  <a:rPr lang="en-US" altLang="zh-CN" dirty="0"/>
                  <a:t> + cot</a:t>
                </a:r>
                <a:r>
                  <a:rPr lang="zh-CN" altLang="zh-CN" dirty="0"/>
                  <a:t>β</a:t>
                </a:r>
                <a:r>
                  <a:rPr lang="en-US" altLang="zh-CN" baseline="-25000" dirty="0" err="1"/>
                  <a:t>ij</a:t>
                </a:r>
                <a:r>
                  <a:rPr lang="en-US" altLang="zh-CN" dirty="0"/>
                  <a:t>) </a:t>
                </a:r>
                <a:r>
                  <a:rPr lang="en-US" altLang="zh-CN" dirty="0" smtClean="0"/>
                  <a:t>e</a:t>
                </a:r>
                <a:r>
                  <a:rPr lang="en-US" altLang="zh-CN" baseline="30000" dirty="0" smtClean="0"/>
                  <a:t>2</a:t>
                </a:r>
                <a:endParaRPr lang="zh-CN" altLang="zh-CN" dirty="0"/>
              </a:p>
            </p:txBody>
          </p:sp>
        </mc:Choice>
        <mc:Fallback>
          <p:sp>
            <p:nvSpPr>
              <p:cNvPr id="81" name="TextBox 80"/>
              <p:cNvSpPr txBox="1">
                <a:spLocks noRot="1" noChangeAspect="1" noMove="1" noResize="1" noEditPoints="1" noAdjustHandles="1" noChangeArrowheads="1" noChangeShapeType="1" noTextEdit="1"/>
              </p:cNvSpPr>
              <p:nvPr/>
            </p:nvSpPr>
            <p:spPr>
              <a:xfrm>
                <a:off x="1714498" y="5231423"/>
                <a:ext cx="2901461" cy="492440"/>
              </a:xfrm>
              <a:prstGeom prst="rect">
                <a:avLst/>
              </a:prstGeom>
              <a:blipFill rotWithShape="1">
                <a:blip r:embed="rId2"/>
                <a:stretch>
                  <a:fillRect l="-3361" b="-7407"/>
                </a:stretch>
              </a:blipFill>
              <a:ln w="12700" cap="flat">
                <a:noFill/>
                <a:miter lim="400000"/>
              </a:ln>
              <a:effectLst/>
            </p:spPr>
            <p:txBody>
              <a:bodyPr/>
              <a:lstStyle/>
              <a:p>
                <a:r>
                  <a:rPr lang="zh-CN" altLang="en-US">
                    <a:noFill/>
                  </a:rPr>
                  <a:t> </a:t>
                </a:r>
              </a:p>
            </p:txBody>
          </p:sp>
        </mc:Fallback>
      </mc:AlternateContent>
      <p:sp>
        <p:nvSpPr>
          <p:cNvPr id="83" name="TextBox 82"/>
          <p:cNvSpPr txBox="1"/>
          <p:nvPr/>
        </p:nvSpPr>
        <p:spPr>
          <a:xfrm>
            <a:off x="3165232" y="3897924"/>
            <a:ext cx="37806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zh-CN" dirty="0"/>
              <a:t>α</a:t>
            </a:r>
            <a:r>
              <a:rPr lang="en-US" altLang="zh-CN" baseline="-25000" dirty="0" err="1" smtClean="0"/>
              <a:t>ij</a:t>
            </a:r>
            <a:endParaRPr lang="zh-CN" altLang="zh-CN" dirty="0"/>
          </a:p>
        </p:txBody>
      </p:sp>
      <p:sp>
        <p:nvSpPr>
          <p:cNvPr id="84" name="TextBox 83"/>
          <p:cNvSpPr txBox="1"/>
          <p:nvPr/>
        </p:nvSpPr>
        <p:spPr>
          <a:xfrm>
            <a:off x="3754315" y="3776270"/>
            <a:ext cx="3868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zh-CN" dirty="0"/>
              <a:t>β</a:t>
            </a:r>
            <a:r>
              <a:rPr lang="en-US" altLang="zh-CN" baseline="-25000" dirty="0" err="1" smtClean="0"/>
              <a:t>ij</a:t>
            </a:r>
            <a:endParaRPr lang="zh-CN" altLang="zh-CN" dirty="0"/>
          </a:p>
        </p:txBody>
      </p:sp>
      <p:sp>
        <p:nvSpPr>
          <p:cNvPr id="85" name="TextBox 84"/>
          <p:cNvSpPr txBox="1"/>
          <p:nvPr/>
        </p:nvSpPr>
        <p:spPr>
          <a:xfrm>
            <a:off x="6198578" y="1670539"/>
            <a:ext cx="26289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混合面积</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nvGrpSpPr>
          <p:cNvPr id="113" name="组合 112"/>
          <p:cNvGrpSpPr/>
          <p:nvPr/>
        </p:nvGrpSpPr>
        <p:grpSpPr>
          <a:xfrm>
            <a:off x="8479459" y="1696876"/>
            <a:ext cx="2182471" cy="1670618"/>
            <a:chOff x="7137155" y="2183358"/>
            <a:chExt cx="3961547" cy="3032448"/>
          </a:xfrm>
        </p:grpSpPr>
        <p:sp>
          <p:nvSpPr>
            <p:cNvPr id="114" name="等腰三角形 113"/>
            <p:cNvSpPr/>
            <p:nvPr/>
          </p:nvSpPr>
          <p:spPr>
            <a:xfrm>
              <a:off x="7671288" y="2699239"/>
              <a:ext cx="2681654" cy="2048608"/>
            </a:xfrm>
            <a:prstGeom prst="triangle">
              <a:avLst/>
            </a:prstGeom>
            <a:ln w="25400">
              <a:solidFill>
                <a:srgbClr val="011C96"/>
              </a:solidFill>
              <a:miter lim="400000"/>
            </a:ln>
          </p:spPr>
          <p:txBody>
            <a:bodyPr lIns="45719" rIns="45719" rtlCol="0" anchor="ctr"/>
            <a:lstStyle/>
            <a:p>
              <a:pPr algn="ctr"/>
              <a:endParaRPr lang="zh-CN" altLang="en-US"/>
            </a:p>
          </p:txBody>
        </p:sp>
        <p:sp>
          <p:nvSpPr>
            <p:cNvPr id="115" name="TextBox 114"/>
            <p:cNvSpPr txBox="1"/>
            <p:nvPr/>
          </p:nvSpPr>
          <p:spPr>
            <a:xfrm>
              <a:off x="8712757" y="2183358"/>
              <a:ext cx="574429" cy="6703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16" name="TextBox 115"/>
            <p:cNvSpPr txBox="1"/>
            <p:nvPr/>
          </p:nvSpPr>
          <p:spPr>
            <a:xfrm>
              <a:off x="10352943" y="4449701"/>
              <a:ext cx="745759" cy="6703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C</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17" name="TextBox 116"/>
            <p:cNvSpPr txBox="1"/>
            <p:nvPr/>
          </p:nvSpPr>
          <p:spPr>
            <a:xfrm>
              <a:off x="7137155" y="4401775"/>
              <a:ext cx="534133" cy="6703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B</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18" name="TextBox 117"/>
            <p:cNvSpPr txBox="1"/>
            <p:nvPr/>
          </p:nvSpPr>
          <p:spPr>
            <a:xfrm>
              <a:off x="8784694" y="4545411"/>
              <a:ext cx="694005" cy="6703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19" name="TextBox 118"/>
            <p:cNvSpPr txBox="1"/>
            <p:nvPr/>
          </p:nvSpPr>
          <p:spPr>
            <a:xfrm>
              <a:off x="9491369" y="2949412"/>
              <a:ext cx="861574" cy="6703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b</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20" name="TextBox 119"/>
            <p:cNvSpPr txBox="1"/>
            <p:nvPr/>
          </p:nvSpPr>
          <p:spPr>
            <a:xfrm>
              <a:off x="7671288" y="3114090"/>
              <a:ext cx="659003" cy="6703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c</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cxnSp>
        <p:nvCxnSpPr>
          <p:cNvPr id="124" name="直接连接符 123"/>
          <p:cNvCxnSpPr>
            <a:endCxn id="114" idx="1"/>
          </p:cNvCxnSpPr>
          <p:nvPr/>
        </p:nvCxnSpPr>
        <p:spPr>
          <a:xfrm flipH="1" flipV="1">
            <a:off x="9143060" y="2545386"/>
            <a:ext cx="362650" cy="162658"/>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26" name="直接连接符 125"/>
          <p:cNvCxnSpPr>
            <a:endCxn id="114" idx="5"/>
          </p:cNvCxnSpPr>
          <p:nvPr/>
        </p:nvCxnSpPr>
        <p:spPr>
          <a:xfrm flipV="1">
            <a:off x="9505710" y="2545386"/>
            <a:ext cx="376030" cy="162658"/>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27" name="TextBox 126"/>
          <p:cNvSpPr txBox="1"/>
          <p:nvPr/>
        </p:nvSpPr>
        <p:spPr>
          <a:xfrm>
            <a:off x="9345735" y="2230955"/>
            <a:ext cx="47465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S</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mc:AlternateContent xmlns:mc="http://schemas.openxmlformats.org/markup-compatibility/2006">
        <mc:Choice xmlns:a14="http://schemas.microsoft.com/office/drawing/2010/main" Requires="a14">
          <p:sp>
            <p:nvSpPr>
              <p:cNvPr id="128" name="TextBox 127"/>
              <p:cNvSpPr txBox="1"/>
              <p:nvPr/>
            </p:nvSpPr>
            <p:spPr>
              <a:xfrm>
                <a:off x="8349491" y="3497659"/>
                <a:ext cx="2628900" cy="485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S = </a:t>
                </a:r>
                <a14:m>
                  <m:oMath xmlns:m="http://schemas.openxmlformats.org/officeDocument/2006/math">
                    <m:f>
                      <m:fPr>
                        <m:ctrlPr>
                          <a:rPr lang="zh-CN" altLang="zh-CN" i="1">
                            <a:latin typeface="Cambria Math"/>
                          </a:rPr>
                        </m:ctrlPr>
                      </m:fPr>
                      <m:num>
                        <m:r>
                          <a:rPr lang="en-US" altLang="zh-CN" i="1">
                            <a:latin typeface="Cambria Math"/>
                          </a:rPr>
                          <m:t>1</m:t>
                        </m:r>
                      </m:num>
                      <m:den>
                        <m:r>
                          <a:rPr lang="en-US" altLang="zh-CN" i="1">
                            <a:latin typeface="Cambria Math"/>
                          </a:rPr>
                          <m:t>8</m:t>
                        </m:r>
                      </m:den>
                    </m:f>
                  </m:oMath>
                </a14:m>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lang="en-US" altLang="zh-CN" dirty="0" smtClean="0"/>
                  <a:t>b</a:t>
                </a:r>
                <a:r>
                  <a:rPr lang="en-US" altLang="zh-CN" baseline="30000" dirty="0" smtClean="0"/>
                  <a:t>2 </a:t>
                </a:r>
                <a:r>
                  <a:rPr lang="en-US" altLang="zh-CN" dirty="0" err="1" smtClean="0"/>
                  <a:t>cotB</a:t>
                </a:r>
                <a:r>
                  <a:rPr lang="en-US" altLang="zh-CN" dirty="0" smtClean="0"/>
                  <a:t> </a:t>
                </a:r>
                <a:r>
                  <a:rPr lang="en-US" altLang="zh-CN" dirty="0"/>
                  <a:t>+ </a:t>
                </a:r>
                <a:r>
                  <a:rPr lang="en-US" altLang="zh-CN" dirty="0" smtClean="0"/>
                  <a:t>c</a:t>
                </a:r>
                <a:r>
                  <a:rPr lang="en-US" altLang="zh-CN" baseline="30000" dirty="0" smtClean="0"/>
                  <a:t>2 </a:t>
                </a:r>
                <a:r>
                  <a:rPr lang="en-US" altLang="zh-CN" dirty="0" err="1" smtClean="0"/>
                  <a:t>cotC</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mc:Choice>
        <mc:Fallback>
          <p:sp>
            <p:nvSpPr>
              <p:cNvPr id="128" name="TextBox 127"/>
              <p:cNvSpPr txBox="1">
                <a:spLocks noRot="1" noChangeAspect="1" noMove="1" noResize="1" noEditPoints="1" noAdjustHandles="1" noChangeArrowheads="1" noChangeShapeType="1" noTextEdit="1"/>
              </p:cNvSpPr>
              <p:nvPr/>
            </p:nvSpPr>
            <p:spPr>
              <a:xfrm>
                <a:off x="8349491" y="3497659"/>
                <a:ext cx="2628900" cy="485324"/>
              </a:xfrm>
              <a:prstGeom prst="rect">
                <a:avLst/>
              </a:prstGeom>
              <a:blipFill rotWithShape="1">
                <a:blip r:embed="rId3"/>
                <a:stretch>
                  <a:fillRect l="-3712" b="-8861"/>
                </a:stretch>
              </a:blipFill>
              <a:ln w="12700" cap="flat">
                <a:noFill/>
                <a:miter lim="400000"/>
              </a:ln>
              <a:effectLst/>
            </p:spPr>
            <p:txBody>
              <a:bodyPr/>
              <a:lstStyle/>
              <a:p>
                <a:r>
                  <a:rPr lang="zh-CN" altLang="en-US">
                    <a:noFill/>
                  </a:rPr>
                  <a:t> </a:t>
                </a:r>
              </a:p>
            </p:txBody>
          </p:sp>
        </mc:Fallback>
      </mc:AlternateContent>
      <p:cxnSp>
        <p:nvCxnSpPr>
          <p:cNvPr id="131" name="直接连接符 130"/>
          <p:cNvCxnSpPr/>
          <p:nvPr/>
        </p:nvCxnSpPr>
        <p:spPr>
          <a:xfrm flipH="1">
            <a:off x="6123172" y="4079632"/>
            <a:ext cx="1720902" cy="545123"/>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33" name="直接连接符 132"/>
          <p:cNvCxnSpPr/>
          <p:nvPr/>
        </p:nvCxnSpPr>
        <p:spPr>
          <a:xfrm>
            <a:off x="7844074" y="4079632"/>
            <a:ext cx="782515" cy="439616"/>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35" name="直接连接符 134"/>
          <p:cNvCxnSpPr/>
          <p:nvPr/>
        </p:nvCxnSpPr>
        <p:spPr>
          <a:xfrm flipV="1">
            <a:off x="6123171" y="4519248"/>
            <a:ext cx="2503418" cy="105507"/>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37" name="直接连接符 136"/>
          <p:cNvCxnSpPr/>
          <p:nvPr/>
        </p:nvCxnSpPr>
        <p:spPr>
          <a:xfrm flipV="1">
            <a:off x="7374880" y="4079632"/>
            <a:ext cx="469194" cy="984737"/>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39" name="直接连接符 138"/>
          <p:cNvCxnSpPr/>
          <p:nvPr/>
        </p:nvCxnSpPr>
        <p:spPr>
          <a:xfrm flipH="1" flipV="1">
            <a:off x="7060223" y="4299440"/>
            <a:ext cx="314658" cy="764929"/>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1" name="直接连接符 140"/>
          <p:cNvCxnSpPr/>
          <p:nvPr/>
        </p:nvCxnSpPr>
        <p:spPr>
          <a:xfrm flipV="1">
            <a:off x="7374880" y="4308257"/>
            <a:ext cx="860451" cy="756113"/>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45" name="TextBox 144"/>
          <p:cNvSpPr txBox="1"/>
          <p:nvPr/>
        </p:nvSpPr>
        <p:spPr>
          <a:xfrm>
            <a:off x="7685843" y="3678076"/>
            <a:ext cx="3164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46" name="TextBox 145"/>
          <p:cNvSpPr txBox="1"/>
          <p:nvPr/>
        </p:nvSpPr>
        <p:spPr>
          <a:xfrm>
            <a:off x="8669247" y="4352193"/>
            <a:ext cx="3164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C</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47" name="TextBox 146"/>
          <p:cNvSpPr txBox="1"/>
          <p:nvPr/>
        </p:nvSpPr>
        <p:spPr>
          <a:xfrm>
            <a:off x="5803649" y="4440090"/>
            <a:ext cx="3164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B</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48" name="TextBox 147"/>
          <p:cNvSpPr txBox="1"/>
          <p:nvPr/>
        </p:nvSpPr>
        <p:spPr>
          <a:xfrm>
            <a:off x="6825392" y="4012171"/>
            <a:ext cx="3164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D</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49" name="TextBox 148"/>
          <p:cNvSpPr txBox="1"/>
          <p:nvPr/>
        </p:nvSpPr>
        <p:spPr>
          <a:xfrm>
            <a:off x="7898099" y="4492922"/>
            <a:ext cx="3164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F</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50" name="TextBox 149"/>
          <p:cNvSpPr txBox="1"/>
          <p:nvPr/>
        </p:nvSpPr>
        <p:spPr>
          <a:xfrm>
            <a:off x="8213940" y="4064899"/>
            <a:ext cx="3164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G</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51" name="TextBox 150"/>
          <p:cNvSpPr txBox="1"/>
          <p:nvPr/>
        </p:nvSpPr>
        <p:spPr>
          <a:xfrm>
            <a:off x="6922350" y="4563276"/>
            <a:ext cx="3164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E</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153" name="直接连接符 152"/>
          <p:cNvCxnSpPr/>
          <p:nvPr/>
        </p:nvCxnSpPr>
        <p:spPr>
          <a:xfrm flipH="1">
            <a:off x="7217552" y="4082589"/>
            <a:ext cx="626521" cy="489412"/>
          </a:xfrm>
          <a:prstGeom prst="line">
            <a:avLst/>
          </a:prstGeom>
          <a:noFill/>
          <a:ln w="25400" cap="flat">
            <a:solidFill>
              <a:schemeClr val="accent1"/>
            </a:solidFill>
            <a:prstDash val="sysDot"/>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6" name="直接连接符 155"/>
          <p:cNvCxnSpPr/>
          <p:nvPr/>
        </p:nvCxnSpPr>
        <p:spPr>
          <a:xfrm>
            <a:off x="7844073" y="4082589"/>
            <a:ext cx="158231" cy="489412"/>
          </a:xfrm>
          <a:prstGeom prst="line">
            <a:avLst/>
          </a:prstGeom>
          <a:noFill/>
          <a:ln w="25400" cap="flat">
            <a:solidFill>
              <a:schemeClr val="accent1"/>
            </a:solidFill>
            <a:prstDash val="sysDot"/>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57" name="TextBox 156"/>
          <p:cNvSpPr txBox="1"/>
          <p:nvPr/>
        </p:nvSpPr>
        <p:spPr>
          <a:xfrm>
            <a:off x="5803649" y="5319346"/>
            <a:ext cx="5687897"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对于顶点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A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S = </a:t>
            </a:r>
            <a:r>
              <a:rPr lang="en-US" altLang="zh-CN" dirty="0" smtClean="0"/>
              <a:t>S</a:t>
            </a:r>
            <a:r>
              <a:rPr lang="en-US" altLang="zh-CN" baseline="-25000" dirty="0" smtClean="0"/>
              <a:t>ADEFG</a:t>
            </a:r>
            <a:endParaRPr lang="zh-CN" altLang="zh-CN" dirty="0"/>
          </a:p>
          <a:p>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对于顶点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B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S = </a:t>
            </a:r>
            <a:r>
              <a:rPr lang="en-US" altLang="zh-CN" dirty="0" smtClean="0"/>
              <a:t>S</a:t>
            </a:r>
            <a:r>
              <a:rPr lang="en-US" altLang="zh-CN" baseline="-25000" dirty="0" smtClean="0"/>
              <a:t>BED</a:t>
            </a:r>
            <a:endParaRPr lang="zh-CN" altLang="zh-CN" dirty="0"/>
          </a:p>
          <a:p>
            <a:r>
              <a:rPr lang="zh-CN" altLang="en-US" dirty="0" smtClean="0"/>
              <a:t>对于顶点</a:t>
            </a:r>
            <a:r>
              <a:rPr lang="en-US" altLang="zh-CN" dirty="0" smtClean="0"/>
              <a:t>C </a:t>
            </a:r>
            <a:r>
              <a:rPr lang="zh-CN" altLang="en-US" dirty="0" smtClean="0"/>
              <a:t>： </a:t>
            </a:r>
            <a:r>
              <a:rPr lang="en-US" altLang="zh-CN" dirty="0" smtClean="0"/>
              <a:t>S = S</a:t>
            </a:r>
            <a:r>
              <a:rPr lang="en-US" altLang="zh-CN" baseline="-25000" dirty="0" smtClean="0"/>
              <a:t>FCG</a:t>
            </a:r>
            <a:endParaRPr lang="zh-CN" altLang="zh-CN" dirty="0"/>
          </a:p>
        </p:txBody>
      </p:sp>
    </p:spTree>
    <p:extLst>
      <p:ext uri="{BB962C8B-B14F-4D97-AF65-F5344CB8AC3E}">
        <p14:creationId xmlns:p14="http://schemas.microsoft.com/office/powerpoint/2010/main" val="1659575771"/>
      </p:ext>
    </p:extLst>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体积</a:t>
            </a:r>
            <a:endParaRPr lang="zh-CN" altLang="en-US" dirty="0"/>
          </a:p>
        </p:txBody>
      </p:sp>
      <p:sp>
        <p:nvSpPr>
          <p:cNvPr id="2" name="TextBox 1"/>
          <p:cNvSpPr txBox="1"/>
          <p:nvPr/>
        </p:nvSpPr>
        <p:spPr>
          <a:xfrm>
            <a:off x="844061" y="2391508"/>
            <a:ext cx="873955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三维模型网格的体积可以通过把整个体积分解为若干个三棱锥的体积，再求和获得</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mc:AlternateContent xmlns:mc="http://schemas.openxmlformats.org/markup-compatibility/2006">
        <mc:Choice xmlns:a14="http://schemas.microsoft.com/office/drawing/2010/main" Requires="a14">
          <p:sp>
            <p:nvSpPr>
              <p:cNvPr id="5" name="TextBox 4"/>
              <p:cNvSpPr txBox="1"/>
              <p:nvPr/>
            </p:nvSpPr>
            <p:spPr>
              <a:xfrm>
                <a:off x="975946" y="3112477"/>
                <a:ext cx="2259623" cy="4047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altLang="zh-CN" dirty="0"/>
                  <a:t>V = (</a:t>
                </a:r>
                <a14:m>
                  <m:oMath xmlns:m="http://schemas.openxmlformats.org/officeDocument/2006/math">
                    <m:acc>
                      <m:accPr>
                        <m:chr m:val="⃑"/>
                        <m:ctrlPr>
                          <a:rPr lang="zh-CN" altLang="zh-CN" i="1"/>
                        </m:ctrlPr>
                      </m:accPr>
                      <m:e>
                        <m:r>
                          <m:rPr>
                            <m:sty m:val="p"/>
                          </m:rPr>
                          <a:rPr lang="en-US" altLang="zh-CN"/>
                          <m:t>OA</m:t>
                        </m:r>
                      </m:e>
                    </m:acc>
                    <m:r>
                      <a:rPr lang="en-US" altLang="zh-CN" i="1"/>
                      <m:t> </m:t>
                    </m:r>
                    <m:r>
                      <a:rPr lang="zh-CN" altLang="zh-CN" i="1"/>
                      <m:t>× </m:t>
                    </m:r>
                    <m:acc>
                      <m:accPr>
                        <m:chr m:val="⃑"/>
                        <m:ctrlPr>
                          <a:rPr lang="zh-CN" altLang="zh-CN" i="1"/>
                        </m:ctrlPr>
                      </m:accPr>
                      <m:e>
                        <m:r>
                          <m:rPr>
                            <m:sty m:val="p"/>
                          </m:rPr>
                          <a:rPr lang="en-US" altLang="zh-CN"/>
                          <m:t>OB</m:t>
                        </m:r>
                      </m:e>
                    </m:acc>
                  </m:oMath>
                </a14:m>
                <a:r>
                  <a:rPr lang="en-US" altLang="zh-CN" dirty="0"/>
                  <a:t>) ▪</a:t>
                </a:r>
                <a14:m>
                  <m:oMath xmlns:m="http://schemas.openxmlformats.org/officeDocument/2006/math">
                    <m:acc>
                      <m:accPr>
                        <m:chr m:val="⃑"/>
                        <m:ctrlPr>
                          <a:rPr lang="zh-CN" altLang="zh-CN" i="1"/>
                        </m:ctrlPr>
                      </m:accPr>
                      <m:e>
                        <m:r>
                          <m:rPr>
                            <m:sty m:val="p"/>
                          </m:rPr>
                          <a:rPr lang="en-US" altLang="zh-CN"/>
                          <m:t>OC</m:t>
                        </m:r>
                      </m:e>
                    </m:acc>
                  </m:oMath>
                </a14:m>
                <a:endParaRPr lang="zh-CN" altLang="zh-CN" dirty="0"/>
              </a:p>
            </p:txBody>
          </p:sp>
        </mc:Choice>
        <mc:Fallback>
          <p:sp>
            <p:nvSpPr>
              <p:cNvPr id="5" name="TextBox 4"/>
              <p:cNvSpPr txBox="1">
                <a:spLocks noRot="1" noChangeAspect="1" noMove="1" noResize="1" noEditPoints="1" noAdjustHandles="1" noChangeArrowheads="1" noChangeShapeType="1" noTextEdit="1"/>
              </p:cNvSpPr>
              <p:nvPr/>
            </p:nvSpPr>
            <p:spPr>
              <a:xfrm>
                <a:off x="975946" y="3112477"/>
                <a:ext cx="2259623" cy="404789"/>
              </a:xfrm>
              <a:prstGeom prst="rect">
                <a:avLst/>
              </a:prstGeom>
              <a:blipFill rotWithShape="1">
                <a:blip r:embed="rId2"/>
                <a:stretch>
                  <a:fillRect l="-4313" b="-24242"/>
                </a:stretch>
              </a:blipFill>
              <a:ln w="12700" cap="flat">
                <a:noFill/>
                <a:miter lim="400000"/>
              </a:ln>
              <a:effectLst/>
            </p:spPr>
            <p:txBody>
              <a:bodyPr/>
              <a:lstStyle/>
              <a:p>
                <a:r>
                  <a:rPr lang="zh-CN" altLang="en-US">
                    <a:noFill/>
                  </a:rPr>
                  <a:t> </a:t>
                </a:r>
              </a:p>
            </p:txBody>
          </p:sp>
        </mc:Fallback>
      </mc:AlternateContent>
      <p:cxnSp>
        <p:nvCxnSpPr>
          <p:cNvPr id="9" name="直接箭头连接符 8"/>
          <p:cNvCxnSpPr/>
          <p:nvPr/>
        </p:nvCxnSpPr>
        <p:spPr>
          <a:xfrm flipH="1" flipV="1">
            <a:off x="6128238" y="3411415"/>
            <a:ext cx="8793" cy="1995854"/>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1" name="直接箭头连接符 10"/>
          <p:cNvCxnSpPr/>
          <p:nvPr/>
        </p:nvCxnSpPr>
        <p:spPr>
          <a:xfrm flipH="1">
            <a:off x="4510454" y="5407269"/>
            <a:ext cx="1626577" cy="923193"/>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3" name="直接箭头连接符 12"/>
          <p:cNvCxnSpPr/>
          <p:nvPr/>
        </p:nvCxnSpPr>
        <p:spPr>
          <a:xfrm>
            <a:off x="6137031" y="5407269"/>
            <a:ext cx="2092569"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7" name="直接连接符 16"/>
          <p:cNvCxnSpPr/>
          <p:nvPr/>
        </p:nvCxnSpPr>
        <p:spPr>
          <a:xfrm>
            <a:off x="7578969" y="3411415"/>
            <a:ext cx="756139" cy="553916"/>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1" name="直接连接符 20"/>
          <p:cNvCxnSpPr/>
          <p:nvPr/>
        </p:nvCxnSpPr>
        <p:spPr>
          <a:xfrm flipH="1">
            <a:off x="7288823" y="3411415"/>
            <a:ext cx="290146" cy="1107831"/>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4" name="直接连接符 23"/>
          <p:cNvCxnSpPr/>
          <p:nvPr/>
        </p:nvCxnSpPr>
        <p:spPr>
          <a:xfrm flipV="1">
            <a:off x="7288823" y="3965331"/>
            <a:ext cx="1046285" cy="553915"/>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6" name="TextBox 25"/>
          <p:cNvSpPr txBox="1"/>
          <p:nvPr/>
        </p:nvSpPr>
        <p:spPr>
          <a:xfrm>
            <a:off x="7425103" y="3129955"/>
            <a:ext cx="3868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A</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7" name="TextBox 86"/>
          <p:cNvSpPr txBox="1"/>
          <p:nvPr/>
        </p:nvSpPr>
        <p:spPr>
          <a:xfrm>
            <a:off x="5750169" y="5222604"/>
            <a:ext cx="3868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O</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8" name="TextBox 87"/>
          <p:cNvSpPr txBox="1"/>
          <p:nvPr/>
        </p:nvSpPr>
        <p:spPr>
          <a:xfrm>
            <a:off x="8335108" y="3780665"/>
            <a:ext cx="3868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9" name="TextBox 88"/>
          <p:cNvSpPr txBox="1"/>
          <p:nvPr/>
        </p:nvSpPr>
        <p:spPr>
          <a:xfrm>
            <a:off x="7095390" y="4299318"/>
            <a:ext cx="3868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B</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34" name="直接连接符 33"/>
          <p:cNvCxnSpPr/>
          <p:nvPr/>
        </p:nvCxnSpPr>
        <p:spPr>
          <a:xfrm flipH="1">
            <a:off x="6128238" y="3437658"/>
            <a:ext cx="1450731" cy="1969611"/>
          </a:xfrm>
          <a:prstGeom prst="line">
            <a:avLst/>
          </a:prstGeom>
          <a:noFill/>
          <a:ln w="25400" cap="flat">
            <a:solidFill>
              <a:srgbClr val="FF000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8" name="直接连接符 37"/>
          <p:cNvCxnSpPr/>
          <p:nvPr/>
        </p:nvCxnSpPr>
        <p:spPr>
          <a:xfrm flipH="1">
            <a:off x="6128238" y="4519246"/>
            <a:ext cx="1160585" cy="888023"/>
          </a:xfrm>
          <a:prstGeom prst="line">
            <a:avLst/>
          </a:prstGeom>
          <a:noFill/>
          <a:ln w="25400" cap="flat">
            <a:solidFill>
              <a:srgbClr val="FF000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2" name="直接连接符 41"/>
          <p:cNvCxnSpPr/>
          <p:nvPr/>
        </p:nvCxnSpPr>
        <p:spPr>
          <a:xfrm flipH="1">
            <a:off x="6137031" y="3965331"/>
            <a:ext cx="2198077" cy="1441938"/>
          </a:xfrm>
          <a:prstGeom prst="line">
            <a:avLst/>
          </a:prstGeom>
          <a:noFill/>
          <a:ln w="25400" cap="flat">
            <a:solidFill>
              <a:srgbClr val="FF000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141656282"/>
      </p:ext>
    </p:extLst>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面的法向</a:t>
            </a:r>
            <a:endParaRPr lang="zh-CN" altLang="en-US" dirty="0"/>
          </a:p>
        </p:txBody>
      </p:sp>
      <p:sp>
        <p:nvSpPr>
          <p:cNvPr id="6" name="TextBox 5"/>
          <p:cNvSpPr txBox="1"/>
          <p:nvPr/>
        </p:nvSpPr>
        <p:spPr>
          <a:xfrm>
            <a:off x="844061" y="2250831"/>
            <a:ext cx="404446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可通过每个面的任意两条边叉积获得</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0" name="文本占位符 3"/>
          <p:cNvSpPr txBox="1">
            <a:spLocks/>
          </p:cNvSpPr>
          <p:nvPr/>
        </p:nvSpPr>
        <p:spPr>
          <a:xfrm>
            <a:off x="585181" y="2874109"/>
            <a:ext cx="2503853" cy="496276"/>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a:bodyPr>
          <a:lstStyle>
            <a:lvl1pPr marL="0" marR="0" indent="0" algn="l" defTabSz="914400" rtl="0" latinLnBrk="0">
              <a:lnSpc>
                <a:spcPct val="100000"/>
              </a:lnSpc>
              <a:spcBef>
                <a:spcPts val="600"/>
              </a:spcBef>
              <a:spcAft>
                <a:spcPts val="0"/>
              </a:spcAft>
              <a:buClrTx/>
              <a:buSzTx/>
              <a:buFont typeface="Calibri" panose="020F0502020204030204" pitchFamily="34" charset="0"/>
              <a:buNone/>
              <a:tabLst/>
              <a:defRPr sz="2400" b="0" i="0" u="none" strike="noStrike" cap="none" spc="0" baseline="0">
                <a:ln>
                  <a:noFill/>
                </a:ln>
                <a:solidFill>
                  <a:srgbClr val="000000"/>
                </a:solidFill>
                <a:uFillTx/>
                <a:latin typeface="+mn-lt"/>
                <a:ea typeface="+mn-ea"/>
                <a:cs typeface="+mn-cs"/>
                <a:sym typeface="Arial"/>
              </a:defRPr>
            </a:lvl1pPr>
            <a:lvl2pPr marL="702128" marR="0" indent="-244928" algn="l" defTabSz="914400" rtl="0" latinLnBrk="0">
              <a:lnSpc>
                <a:spcPct val="100000"/>
              </a:lnSpc>
              <a:spcBef>
                <a:spcPts val="600"/>
              </a:spcBef>
              <a:spcAft>
                <a:spcPts val="0"/>
              </a:spcAft>
              <a:buClrTx/>
              <a:buSzPct val="100000"/>
              <a:buFont typeface="Arial" panose="020B0604020202020204" pitchFamily="34" charset="0"/>
              <a:buChar char="•"/>
              <a:tabLst/>
              <a:defRPr sz="2400" b="0" i="0" u="none" strike="noStrike" cap="none" spc="0" baseline="0">
                <a:ln>
                  <a:noFill/>
                </a:ln>
                <a:solidFill>
                  <a:srgbClr val="000000"/>
                </a:solidFill>
                <a:uFillTx/>
                <a:latin typeface="+mn-lt"/>
                <a:ea typeface="+mn-ea"/>
                <a:cs typeface="+mn-cs"/>
                <a:sym typeface="Arial"/>
              </a:defRPr>
            </a:lvl2pPr>
            <a:lvl3pPr marL="1257300" marR="0" indent="-342900" algn="l" defTabSz="914400" rtl="0" latinLnBrk="0">
              <a:lnSpc>
                <a:spcPct val="100000"/>
              </a:lnSpc>
              <a:spcBef>
                <a:spcPts val="600"/>
              </a:spcBef>
              <a:spcAft>
                <a:spcPts val="0"/>
              </a:spcAft>
              <a:buClrTx/>
              <a:buSzPct val="100000"/>
              <a:buFont typeface="Calibri" panose="020F0502020204030204" pitchFamily="34" charset="0"/>
              <a:buChar char="▪"/>
              <a:tabLst/>
              <a:defRPr sz="2400" b="0" i="0" u="none" strike="noStrike" cap="none" spc="0" baseline="0">
                <a:ln>
                  <a:noFill/>
                </a:ln>
                <a:solidFill>
                  <a:srgbClr val="000000"/>
                </a:solidFill>
                <a:uFillTx/>
                <a:latin typeface="+mn-lt"/>
                <a:ea typeface="+mn-ea"/>
                <a:cs typeface="+mn-cs"/>
                <a:sym typeface="Arial"/>
              </a:defRPr>
            </a:lvl3pPr>
            <a:lvl4pPr marL="1645920" marR="0" indent="-27432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4pPr>
            <a:lvl5pPr marL="21336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5pPr>
            <a:lvl6pPr marL="25908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6pPr>
            <a:lvl7pPr marL="30480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7pPr>
            <a:lvl8pPr marL="35052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8pPr>
            <a:lvl9pPr marL="39624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9pPr>
          </a:lstStyle>
          <a:p>
            <a:pPr hangingPunct="1"/>
            <a:r>
              <a:rPr lang="zh-CN" altLang="en-US" dirty="0"/>
              <a:t>顶点</a:t>
            </a:r>
            <a:r>
              <a:rPr lang="zh-CN" altLang="en-US" dirty="0" smtClean="0"/>
              <a:t>的法向</a:t>
            </a:r>
            <a:endParaRPr lang="zh-CN" altLang="en-US" dirty="0"/>
          </a:p>
        </p:txBody>
      </p:sp>
      <p:sp>
        <p:nvSpPr>
          <p:cNvPr id="7" name="TextBox 6"/>
          <p:cNvSpPr txBox="1"/>
          <p:nvPr/>
        </p:nvSpPr>
        <p:spPr>
          <a:xfrm>
            <a:off x="650631" y="3666392"/>
            <a:ext cx="4448907"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顶点的法向由该顶点周围相邻点的法向根据一定的权重得到</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 name="TextBox 7"/>
          <p:cNvSpPr txBox="1"/>
          <p:nvPr/>
        </p:nvSpPr>
        <p:spPr>
          <a:xfrm>
            <a:off x="650631" y="4633546"/>
            <a:ext cx="545123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1" u="none" strike="noStrike" cap="none" spc="0" normalizeH="0" baseline="0" dirty="0" smtClean="0">
                <a:ln>
                  <a:noFill/>
                </a:ln>
                <a:solidFill>
                  <a:srgbClr val="000000"/>
                </a:solidFill>
                <a:effectLst/>
                <a:uFillTx/>
                <a:latin typeface="+mn-lt"/>
                <a:ea typeface="+mn-ea"/>
                <a:cs typeface="+mn-cs"/>
                <a:sym typeface="Arial"/>
              </a:rPr>
              <a:t>相同权重法向</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：顶点相邻的面法向累加后，单位化</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3" name="TextBox 22"/>
          <p:cNvSpPr txBox="1"/>
          <p:nvPr/>
        </p:nvSpPr>
        <p:spPr>
          <a:xfrm>
            <a:off x="650631" y="5375031"/>
            <a:ext cx="5547946"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b="1" dirty="0"/>
              <a:t>面积</a:t>
            </a:r>
            <a:r>
              <a:rPr kumimoji="0" lang="zh-CN" altLang="en-US" sz="1800" b="1" i="0" u="none" strike="noStrike" cap="none" spc="0" normalizeH="0" baseline="0" dirty="0" smtClean="0">
                <a:ln>
                  <a:noFill/>
                </a:ln>
                <a:solidFill>
                  <a:srgbClr val="000000"/>
                </a:solidFill>
                <a:effectLst/>
                <a:uFillTx/>
                <a:sym typeface="Arial"/>
              </a:rPr>
              <a:t>权重法向</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：顶点相邻的面法向*相应的面片面积，累加，单位化</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5" name="TextBox 24"/>
          <p:cNvSpPr txBox="1"/>
          <p:nvPr/>
        </p:nvSpPr>
        <p:spPr>
          <a:xfrm>
            <a:off x="6588369" y="4631306"/>
            <a:ext cx="5668108"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b="1" dirty="0"/>
              <a:t>顶角</a:t>
            </a:r>
            <a:r>
              <a:rPr kumimoji="0" lang="zh-CN" altLang="en-US" sz="1800" b="1" i="0" u="none" strike="noStrike" cap="none" spc="0" normalizeH="0" baseline="0" dirty="0" smtClean="0">
                <a:ln>
                  <a:noFill/>
                </a:ln>
                <a:solidFill>
                  <a:srgbClr val="000000"/>
                </a:solidFill>
                <a:effectLst/>
                <a:uFillTx/>
                <a:sym typeface="Arial"/>
              </a:rPr>
              <a:t>权重法</a:t>
            </a:r>
            <a:r>
              <a:rPr lang="zh-CN" altLang="en-US" b="1" dirty="0"/>
              <a:t>向</a:t>
            </a:r>
            <a:r>
              <a:rPr lang="zh-CN" altLang="en-US" dirty="0"/>
              <a:t>：顶点相邻的</a:t>
            </a:r>
            <a:r>
              <a:rPr lang="zh-CN" altLang="en-US" dirty="0" smtClean="0"/>
              <a:t>面夹角*</a:t>
            </a:r>
            <a:r>
              <a:rPr lang="zh-CN" altLang="en-US" dirty="0"/>
              <a:t>相应的面片面积，累加，单位化</a:t>
            </a:r>
            <a:endParaRPr lang="zh-CN" altLang="en-US" dirty="0"/>
          </a:p>
        </p:txBody>
      </p:sp>
      <p:sp>
        <p:nvSpPr>
          <p:cNvPr id="27" name="TextBox 26"/>
          <p:cNvSpPr txBox="1"/>
          <p:nvPr/>
        </p:nvSpPr>
        <p:spPr>
          <a:xfrm>
            <a:off x="6588369" y="5396894"/>
            <a:ext cx="5668108"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b="1" dirty="0"/>
              <a:t>内接球</a:t>
            </a:r>
            <a:r>
              <a:rPr kumimoji="0" lang="zh-CN" altLang="en-US" sz="1800" b="1" i="0" u="none" strike="noStrike" cap="none" spc="0" normalizeH="0" baseline="0" dirty="0" smtClean="0">
                <a:ln>
                  <a:noFill/>
                </a:ln>
                <a:solidFill>
                  <a:srgbClr val="000000"/>
                </a:solidFill>
                <a:effectLst/>
                <a:uFillTx/>
                <a:sym typeface="Arial"/>
              </a:rPr>
              <a:t>法</a:t>
            </a:r>
            <a:r>
              <a:rPr lang="zh-CN" altLang="en-US" b="1" dirty="0"/>
              <a:t>向</a:t>
            </a:r>
            <a:r>
              <a:rPr lang="zh-CN" altLang="en-US" dirty="0" smtClean="0"/>
              <a:t>：求出顶点周围边的内接球球心，把球心到顶点的方向作为顶点的法向</a:t>
            </a:r>
            <a:endParaRPr lang="zh-CN" altLang="en-US" dirty="0"/>
          </a:p>
        </p:txBody>
      </p:sp>
      <p:pic>
        <p:nvPicPr>
          <p:cNvPr id="10" name="图片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955098" y="1487726"/>
            <a:ext cx="3912194" cy="2611299"/>
          </a:xfrm>
          <a:prstGeom prst="rect">
            <a:avLst/>
          </a:prstGeom>
        </p:spPr>
      </p:pic>
    </p:spTree>
    <p:extLst>
      <p:ext uri="{BB962C8B-B14F-4D97-AF65-F5344CB8AC3E}">
        <p14:creationId xmlns:p14="http://schemas.microsoft.com/office/powerpoint/2010/main" val="1769152797"/>
      </p:ext>
    </p:extLst>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双面夹角</a:t>
            </a:r>
            <a:endParaRPr lang="zh-CN" altLang="en-US" dirty="0"/>
          </a:p>
        </p:txBody>
      </p:sp>
      <p:sp>
        <p:nvSpPr>
          <p:cNvPr id="6" name="TextBox 5"/>
          <p:cNvSpPr txBox="1"/>
          <p:nvPr/>
        </p:nvSpPr>
        <p:spPr>
          <a:xfrm>
            <a:off x="844060" y="2250831"/>
            <a:ext cx="47566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可通过两个面的法向量夹角计算（向量点积）</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0" name="文本占位符 3"/>
          <p:cNvSpPr txBox="1">
            <a:spLocks/>
          </p:cNvSpPr>
          <p:nvPr/>
        </p:nvSpPr>
        <p:spPr>
          <a:xfrm>
            <a:off x="585181" y="2874109"/>
            <a:ext cx="2503853" cy="496276"/>
          </a:xfrm>
          <a:prstGeom prst="rect">
            <a:avLst/>
          </a:prstGeom>
          <a:ln w="12700">
            <a:miter lim="400000"/>
          </a:ln>
          <a:extLst>
            <a:ext uri="{C572A759-6A51-4108-AA02-DFA0A04FC94B}">
              <ma14:wrappingTextBoxFlag xmlns="" xmlns:ma14="http://schemas.microsoft.com/office/mac/drawingml/2011/main" val="1"/>
            </a:ext>
          </a:extLst>
        </p:spPr>
        <p:txBody>
          <a:bodyPr lIns="0" tIns="0" rIns="0" bIns="0">
            <a:normAutofit/>
          </a:bodyPr>
          <a:lstStyle>
            <a:lvl1pPr marL="0" marR="0" indent="0" algn="l" defTabSz="914400" rtl="0" latinLnBrk="0">
              <a:lnSpc>
                <a:spcPct val="100000"/>
              </a:lnSpc>
              <a:spcBef>
                <a:spcPts val="600"/>
              </a:spcBef>
              <a:spcAft>
                <a:spcPts val="0"/>
              </a:spcAft>
              <a:buClrTx/>
              <a:buSzTx/>
              <a:buFont typeface="Calibri" panose="020F0502020204030204" pitchFamily="34" charset="0"/>
              <a:buNone/>
              <a:tabLst/>
              <a:defRPr sz="2400" b="0" i="0" u="none" strike="noStrike" cap="none" spc="0" baseline="0">
                <a:ln>
                  <a:noFill/>
                </a:ln>
                <a:solidFill>
                  <a:srgbClr val="000000"/>
                </a:solidFill>
                <a:uFillTx/>
                <a:latin typeface="+mn-lt"/>
                <a:ea typeface="+mn-ea"/>
                <a:cs typeface="+mn-cs"/>
                <a:sym typeface="Arial"/>
              </a:defRPr>
            </a:lvl1pPr>
            <a:lvl2pPr marL="702128" marR="0" indent="-244928" algn="l" defTabSz="914400" rtl="0" latinLnBrk="0">
              <a:lnSpc>
                <a:spcPct val="100000"/>
              </a:lnSpc>
              <a:spcBef>
                <a:spcPts val="600"/>
              </a:spcBef>
              <a:spcAft>
                <a:spcPts val="0"/>
              </a:spcAft>
              <a:buClrTx/>
              <a:buSzPct val="100000"/>
              <a:buFont typeface="Arial" panose="020B0604020202020204" pitchFamily="34" charset="0"/>
              <a:buChar char="•"/>
              <a:tabLst/>
              <a:defRPr sz="2400" b="0" i="0" u="none" strike="noStrike" cap="none" spc="0" baseline="0">
                <a:ln>
                  <a:noFill/>
                </a:ln>
                <a:solidFill>
                  <a:srgbClr val="000000"/>
                </a:solidFill>
                <a:uFillTx/>
                <a:latin typeface="+mn-lt"/>
                <a:ea typeface="+mn-ea"/>
                <a:cs typeface="+mn-cs"/>
                <a:sym typeface="Arial"/>
              </a:defRPr>
            </a:lvl2pPr>
            <a:lvl3pPr marL="1257300" marR="0" indent="-342900" algn="l" defTabSz="914400" rtl="0" latinLnBrk="0">
              <a:lnSpc>
                <a:spcPct val="100000"/>
              </a:lnSpc>
              <a:spcBef>
                <a:spcPts val="600"/>
              </a:spcBef>
              <a:spcAft>
                <a:spcPts val="0"/>
              </a:spcAft>
              <a:buClrTx/>
              <a:buSzPct val="100000"/>
              <a:buFont typeface="Calibri" panose="020F0502020204030204" pitchFamily="34" charset="0"/>
              <a:buChar char="▪"/>
              <a:tabLst/>
              <a:defRPr sz="2400" b="0" i="0" u="none" strike="noStrike" cap="none" spc="0" baseline="0">
                <a:ln>
                  <a:noFill/>
                </a:ln>
                <a:solidFill>
                  <a:srgbClr val="000000"/>
                </a:solidFill>
                <a:uFillTx/>
                <a:latin typeface="+mn-lt"/>
                <a:ea typeface="+mn-ea"/>
                <a:cs typeface="+mn-cs"/>
                <a:sym typeface="Arial"/>
              </a:defRPr>
            </a:lvl3pPr>
            <a:lvl4pPr marL="1645920" marR="0" indent="-27432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4pPr>
            <a:lvl5pPr marL="21336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5pPr>
            <a:lvl6pPr marL="25908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6pPr>
            <a:lvl7pPr marL="30480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7pPr>
            <a:lvl8pPr marL="35052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8pPr>
            <a:lvl9pPr marL="39624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9pPr>
          </a:lstStyle>
          <a:p>
            <a:pPr hangingPunct="1"/>
            <a:r>
              <a:rPr lang="zh-CN" altLang="en-US" dirty="0"/>
              <a:t>三角形</a:t>
            </a:r>
            <a:r>
              <a:rPr lang="zh-CN" altLang="en-US" dirty="0" smtClean="0"/>
              <a:t>的角度</a:t>
            </a:r>
            <a:endParaRPr lang="zh-CN" altLang="en-US" dirty="0"/>
          </a:p>
        </p:txBody>
      </p:sp>
      <p:sp>
        <p:nvSpPr>
          <p:cNvPr id="2" name="TextBox 1"/>
          <p:cNvSpPr txBox="1"/>
          <p:nvPr/>
        </p:nvSpPr>
        <p:spPr>
          <a:xfrm>
            <a:off x="844060" y="3481754"/>
            <a:ext cx="301576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利用余弦定理反求角  </a:t>
            </a: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arccos</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3505214554"/>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曲线曲率</a:t>
            </a:r>
            <a:endParaRPr lang="zh-CN" altLang="en-US" dirty="0"/>
          </a:p>
        </p:txBody>
      </p:sp>
      <p:sp>
        <p:nvSpPr>
          <p:cNvPr id="5" name="TextBox 4"/>
          <p:cNvSpPr txBox="1"/>
          <p:nvPr/>
        </p:nvSpPr>
        <p:spPr>
          <a:xfrm>
            <a:off x="585181" y="2355273"/>
            <a:ext cx="9016019" cy="31393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将曲线分成无穷小的小段，每一段看做是某个圆的一小段圆弧；</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这个圆叫做“密切圆”，圆半径称为“曲率半径”；</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曲率是一个向量，从圆弧上的参考点指向密切圆圆心，大小为曲率半径的倒数；</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endParaRPr kumimoji="0" lang="en-US" altLang="zh-CN" sz="1800" b="0" i="0" u="none" strike="noStrike" cap="none" spc="0" normalizeH="0" baseline="0" dirty="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单位：</a:t>
            </a:r>
            <a:r>
              <a:rPr lang="en-US" altLang="zh-CN" dirty="0" smtClean="0"/>
              <a:t>1</a:t>
            </a:r>
            <a:r>
              <a:rPr lang="zh-CN" altLang="en-US" dirty="0" smtClean="0"/>
              <a:t>屈光度 </a:t>
            </a:r>
            <a:r>
              <a:rPr lang="en-US" altLang="zh-CN" dirty="0" smtClean="0"/>
              <a:t>= 1 </a:t>
            </a:r>
            <a:r>
              <a:rPr lang="zh-CN" altLang="en-US" dirty="0" smtClean="0"/>
              <a:t>弧度 </a:t>
            </a:r>
            <a:r>
              <a:rPr lang="en-US" altLang="zh-CN" dirty="0" smtClean="0"/>
              <a:t>/ </a:t>
            </a:r>
            <a:r>
              <a:rPr lang="zh-CN" altLang="en-US" dirty="0" smtClean="0"/>
              <a:t>米；</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endParaRPr lang="en-US" altLang="zh-CN" dirty="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曲率的数学定义：曲线上极小的一段</a:t>
            </a:r>
            <a:r>
              <a:rPr lang="en-US" altLang="zh-CN" dirty="0" smtClean="0"/>
              <a:t>AB</a:t>
            </a:r>
            <a:r>
              <a:rPr lang="zh-CN" altLang="en-US" dirty="0" smtClean="0"/>
              <a:t>之间的切线变化程度比上曲线的弧长：</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endParaRPr lang="en-US" altLang="zh-CN" dirty="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曲率表示曲线偏离直线的程度：当曲线接近平直时，曲率接近</a:t>
            </a:r>
            <a:r>
              <a:rPr lang="en-US" altLang="zh-CN" dirty="0" smtClean="0"/>
              <a:t>0</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当曲线变化剧烈时，曲率很大；</a:t>
            </a:r>
            <a:endParaRPr lang="en-US" altLang="zh-CN" dirty="0" smtClean="0"/>
          </a:p>
        </p:txBody>
      </p:sp>
      <p:pic>
        <p:nvPicPr>
          <p:cNvPr id="8" name="Picture 2" descr="http://my.csdn.net/uploads/201208/11/1344624066_6551.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55214" y="4103447"/>
            <a:ext cx="1386491" cy="540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56556429"/>
      </p:ext>
    </p:extLst>
  </p:cSld>
  <p:clrMapOvr>
    <a:masterClrMapping/>
  </p:clrMapOvr>
  <p:transition spd="med"/>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曲面曲率</a:t>
            </a:r>
            <a:endParaRPr lang="zh-CN" altLang="en-US" dirty="0"/>
          </a:p>
        </p:txBody>
      </p:sp>
      <p:sp>
        <p:nvSpPr>
          <p:cNvPr id="5" name="TextBox 4"/>
          <p:cNvSpPr txBox="1"/>
          <p:nvPr/>
        </p:nvSpPr>
        <p:spPr>
          <a:xfrm>
            <a:off x="585181" y="2355273"/>
            <a:ext cx="10071096" cy="34163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dirty="0" smtClean="0"/>
              <a:t>设</a:t>
            </a:r>
            <a:r>
              <a:rPr lang="zh-CN" altLang="en-US" dirty="0"/>
              <a:t>在欧几里德空间中存在一个三维</a:t>
            </a:r>
            <a:r>
              <a:rPr lang="zh-CN" altLang="en-US" dirty="0" smtClean="0"/>
              <a:t>曲面</a:t>
            </a:r>
            <a:endParaRPr lang="en-US" altLang="zh-CN" dirty="0" smtClean="0"/>
          </a:p>
          <a:p>
            <a:r>
              <a:rPr lang="zh-CN" altLang="en-US" dirty="0" smtClean="0"/>
              <a:t>规定：过</a:t>
            </a:r>
            <a:r>
              <a:rPr lang="zh-CN" altLang="en-US" dirty="0"/>
              <a:t>某点的曲率为过该点的法向量和某一切向量所确定的平面的交集（是一条曲线）的</a:t>
            </a:r>
            <a:r>
              <a:rPr lang="zh-CN" altLang="en-US" dirty="0" smtClean="0"/>
              <a:t>曲率</a:t>
            </a:r>
            <a:r>
              <a:rPr lang="zh-CN" altLang="en-US" dirty="0"/>
              <a:t>；</a:t>
            </a:r>
            <a:endParaRPr lang="en-US" altLang="zh-CN" dirty="0" smtClean="0"/>
          </a:p>
          <a:p>
            <a:endParaRPr lang="en-US" altLang="zh-CN" dirty="0"/>
          </a:p>
          <a:p>
            <a:r>
              <a:rPr lang="zh-CN" altLang="en-US" dirty="0" smtClean="0"/>
              <a:t>过</a:t>
            </a:r>
            <a:r>
              <a:rPr lang="zh-CN" altLang="en-US" dirty="0"/>
              <a:t>某点可以确定无数条</a:t>
            </a:r>
            <a:r>
              <a:rPr lang="zh-CN" altLang="en-US" dirty="0" smtClean="0"/>
              <a:t>曲线；</a:t>
            </a:r>
            <a:endParaRPr lang="en-US" altLang="zh-CN" dirty="0" smtClean="0"/>
          </a:p>
          <a:p>
            <a:endParaRPr lang="en-US" altLang="zh-CN" dirty="0"/>
          </a:p>
          <a:p>
            <a:r>
              <a:rPr lang="zh-CN" altLang="en-US" dirty="0" smtClean="0"/>
              <a:t>规定：当曲线转向与平面给定法向量同方向时，曲率为正，否则为负；</a:t>
            </a:r>
            <a:endParaRPr lang="en-US" altLang="zh-CN" dirty="0" smtClean="0"/>
          </a:p>
          <a:p>
            <a:endParaRPr lang="en-US" altLang="zh-CN" dirty="0"/>
          </a:p>
          <a:p>
            <a:r>
              <a:rPr lang="zh-CN" altLang="en-US" dirty="0" smtClean="0"/>
              <a:t>定义：曲面</a:t>
            </a:r>
            <a:r>
              <a:rPr lang="zh-CN" altLang="en-US" dirty="0"/>
              <a:t>的两条</a:t>
            </a:r>
            <a:r>
              <a:rPr lang="zh-CN" altLang="en-US" b="1" dirty="0"/>
              <a:t>主曲率</a:t>
            </a:r>
            <a:r>
              <a:rPr lang="zh-CN" altLang="en-US" dirty="0"/>
              <a:t>（</a:t>
            </a:r>
            <a:r>
              <a:rPr lang="en-US" altLang="zh-CN" dirty="0"/>
              <a:t>Principal curvatures</a:t>
            </a:r>
            <a:r>
              <a:rPr lang="zh-CN" altLang="en-US" dirty="0" smtClean="0"/>
              <a:t>）：交集</a:t>
            </a:r>
            <a:r>
              <a:rPr lang="zh-CN" altLang="en-US" dirty="0"/>
              <a:t>中曲线的最大曲率</a:t>
            </a:r>
            <a:r>
              <a:rPr lang="en-US" altLang="zh-CN" dirty="0"/>
              <a:t>k1</a:t>
            </a:r>
            <a:r>
              <a:rPr lang="zh-CN" altLang="en-US" dirty="0"/>
              <a:t>和最小曲率</a:t>
            </a:r>
            <a:r>
              <a:rPr lang="en-US" altLang="zh-CN" dirty="0" smtClean="0"/>
              <a:t>k2</a:t>
            </a:r>
            <a:r>
              <a:rPr lang="zh-CN" altLang="en-US" dirty="0"/>
              <a:t>；</a:t>
            </a:r>
            <a:endParaRPr lang="en-US" altLang="zh-CN" dirty="0" smtClean="0"/>
          </a:p>
          <a:p>
            <a:endParaRPr lang="en-US" altLang="zh-CN" dirty="0"/>
          </a:p>
          <a:p>
            <a:r>
              <a:rPr lang="zh-CN" altLang="en-US" dirty="0" smtClean="0"/>
              <a:t>主曲率</a:t>
            </a:r>
            <a:r>
              <a:rPr lang="zh-CN" altLang="en-US" dirty="0"/>
              <a:t>衡量了曲面在某点上最大和最小的弯曲</a:t>
            </a:r>
            <a:r>
              <a:rPr lang="zh-CN" altLang="en-US" dirty="0" smtClean="0"/>
              <a:t>程度；</a:t>
            </a:r>
            <a:endParaRPr lang="en-US" altLang="zh-CN" dirty="0" smtClean="0"/>
          </a:p>
          <a:p>
            <a:endParaRPr lang="en-US" altLang="zh-CN" dirty="0"/>
          </a:p>
          <a:p>
            <a:r>
              <a:rPr lang="en-US" altLang="zh-CN" dirty="0" smtClean="0"/>
              <a:t>k1</a:t>
            </a:r>
            <a:r>
              <a:rPr lang="zh-CN" altLang="en-US" dirty="0" smtClean="0"/>
              <a:t>、</a:t>
            </a:r>
            <a:r>
              <a:rPr lang="en-US" altLang="zh-CN" dirty="0" smtClean="0"/>
              <a:t>k2</a:t>
            </a:r>
            <a:r>
              <a:rPr lang="zh-CN" altLang="en-US" dirty="0" smtClean="0"/>
              <a:t>对应的法平面方向总是垂直的，称为</a:t>
            </a:r>
            <a:r>
              <a:rPr lang="zh-CN" altLang="en-US" smtClean="0"/>
              <a:t>“主方向”；</a:t>
            </a:r>
            <a:endParaRPr lang="en-US" altLang="zh-CN" dirty="0" smtClean="0"/>
          </a:p>
        </p:txBody>
      </p:sp>
    </p:spTree>
    <p:extLst>
      <p:ext uri="{BB962C8B-B14F-4D97-AF65-F5344CB8AC3E}">
        <p14:creationId xmlns:p14="http://schemas.microsoft.com/office/powerpoint/2010/main" val="1583536303"/>
      </p:ext>
    </p:extLst>
  </p:cSld>
  <p:clrMapOvr>
    <a:masterClrMapping/>
  </p:clrMapOvr>
  <p:transition spd="med"/>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Autofit/>
          </a:bodyPr>
          <a:lstStyle/>
          <a:p>
            <a:r>
              <a:rPr lang="zh-CN" altLang="en-US" dirty="0" smtClean="0"/>
              <a:t>常用三维模型几何信息</a:t>
            </a:r>
            <a:endParaRPr lang="zh-CN" altLang="en-US" dirty="0"/>
          </a:p>
        </p:txBody>
      </p:sp>
      <p:sp>
        <p:nvSpPr>
          <p:cNvPr id="4" name="文本占位符 3"/>
          <p:cNvSpPr>
            <a:spLocks noGrp="1"/>
          </p:cNvSpPr>
          <p:nvPr>
            <p:ph type="body" idx="13"/>
          </p:nvPr>
        </p:nvSpPr>
        <p:spPr>
          <a:xfrm>
            <a:off x="635001" y="1587501"/>
            <a:ext cx="2503853" cy="496276"/>
          </a:xfrm>
        </p:spPr>
        <p:txBody>
          <a:bodyPr/>
          <a:lstStyle/>
          <a:p>
            <a:r>
              <a:rPr lang="zh-CN" altLang="en-US" dirty="0" smtClean="0"/>
              <a:t>曲面曲率</a:t>
            </a:r>
            <a:endParaRPr lang="zh-CN" altLang="en-US"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99202" y="1722412"/>
            <a:ext cx="6665668" cy="44497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85232050"/>
      </p:ext>
    </p:extLst>
  </p:cSld>
  <p:clrMapOvr>
    <a:masterClrMapping/>
  </p:clrMapOvr>
  <p:transition spd="med"/>
  <p:timing>
    <p:tnLst>
      <p:par>
        <p:cTn id="1" dur="indefinite" restart="never" nodeType="tmRoot"/>
      </p:par>
    </p:tnLst>
  </p:timing>
</p:sld>
</file>

<file path=ppt/theme/theme1.xml><?xml version="1.0" encoding="utf-8"?>
<a:theme xmlns:a="http://schemas.openxmlformats.org/drawingml/2006/main" name="1_SIAT">
  <a:themeElements>
    <a:clrScheme name="自定义 1">
      <a:dk1>
        <a:srgbClr val="2B6890"/>
      </a:dk1>
      <a:lt1>
        <a:sysClr val="window" lastClr="FFFFFF"/>
      </a:lt1>
      <a:dk2>
        <a:srgbClr val="737572"/>
      </a:dk2>
      <a:lt2>
        <a:srgbClr val="FFFFFF"/>
      </a:lt2>
      <a:accent1>
        <a:srgbClr val="3A8BC1"/>
      </a:accent1>
      <a:accent2>
        <a:srgbClr val="445469"/>
      </a:accent2>
      <a:accent3>
        <a:srgbClr val="3A8BC1"/>
      </a:accent3>
      <a:accent4>
        <a:srgbClr val="445469"/>
      </a:accent4>
      <a:accent5>
        <a:srgbClr val="3A8BC1"/>
      </a:accent5>
      <a:accent6>
        <a:srgbClr val="445469"/>
      </a:accent6>
      <a:hlink>
        <a:srgbClr val="1E9272"/>
      </a:hlink>
      <a:folHlink>
        <a:srgbClr val="32FFBF"/>
      </a:folHlink>
    </a:clrScheme>
    <a:fontScheme name="自定义 1">
      <a:majorFont>
        <a:latin typeface="Calibri"/>
        <a:ea typeface="微软雅黑"/>
        <a:cs typeface=""/>
      </a:majorFont>
      <a:minorFont>
        <a:latin typeface="Calibri"/>
        <a:ea typeface="微软雅黑"/>
        <a:cs typeface=""/>
      </a:minorFont>
    </a:fontScheme>
    <a:fmtScheme name="SIA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25400">
          <a:solidFill>
            <a:srgbClr val="011C96"/>
          </a:solidFill>
          <a:miter lim="400000"/>
        </a:ln>
      </a:spPr>
      <a:bodyPr lIns="45719" rIns="45719"/>
      <a:lstStyle>
        <a:defPPr>
          <a:defRPr/>
        </a:defPPr>
      </a:lst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IAT">
  <a:themeElements>
    <a:clrScheme name="SIAT">
      <a:dk1>
        <a:srgbClr val="000000"/>
      </a:dk1>
      <a:lt1>
        <a:srgbClr val="FFFFFF"/>
      </a:lt1>
      <a:dk2>
        <a:srgbClr val="A7A7A7"/>
      </a:dk2>
      <a:lt2>
        <a:srgbClr val="535353"/>
      </a:lt2>
      <a:accent1>
        <a:srgbClr val="BBE0E3"/>
      </a:accent1>
      <a:accent2>
        <a:srgbClr val="333399"/>
      </a:accent2>
      <a:accent3>
        <a:srgbClr val="9BBB59"/>
      </a:accent3>
      <a:accent4>
        <a:srgbClr val="8064A2"/>
      </a:accent4>
      <a:accent5>
        <a:srgbClr val="4BACC6"/>
      </a:accent5>
      <a:accent6>
        <a:srgbClr val="F79646"/>
      </a:accent6>
      <a:hlink>
        <a:srgbClr val="0000FF"/>
      </a:hlink>
      <a:folHlink>
        <a:srgbClr val="FF00FF"/>
      </a:folHlink>
    </a:clrScheme>
    <a:fontScheme name="SIAT">
      <a:majorFont>
        <a:latin typeface="Helvetica"/>
        <a:ea typeface="Helvetica"/>
        <a:cs typeface="Helvetica"/>
      </a:majorFont>
      <a:minorFont>
        <a:latin typeface="Arial"/>
        <a:ea typeface="Arial"/>
        <a:cs typeface="Arial"/>
      </a:minorFont>
    </a:fontScheme>
    <a:fmtScheme name="SIA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1038</TotalTime>
  <Words>1089</Words>
  <Application>Microsoft Office PowerPoint</Application>
  <PresentationFormat>自定义</PresentationFormat>
  <Paragraphs>161</Paragraphs>
  <Slides>14</Slides>
  <Notes>0</Notes>
  <HiddenSlides>0</HiddenSlides>
  <MMClips>0</MMClips>
  <ScaleCrop>false</ScaleCrop>
  <HeadingPairs>
    <vt:vector size="4" baseType="variant">
      <vt:variant>
        <vt:lpstr>主题</vt:lpstr>
      </vt:variant>
      <vt:variant>
        <vt:i4>1</vt:i4>
      </vt:variant>
      <vt:variant>
        <vt:lpstr>幻灯片标题</vt:lpstr>
      </vt:variant>
      <vt:variant>
        <vt:i4>14</vt:i4>
      </vt:variant>
    </vt:vector>
  </HeadingPairs>
  <TitlesOfParts>
    <vt:vector size="15" baseType="lpstr">
      <vt:lpstr>1_SIAT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孙扬帆</dc:creator>
  <cp:lastModifiedBy>Administrator</cp:lastModifiedBy>
  <cp:revision>107</cp:revision>
  <dcterms:modified xsi:type="dcterms:W3CDTF">2018-08-13T13:33:07Z</dcterms:modified>
</cp:coreProperties>
</file>